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8" r:id="rId1"/>
  </p:sldMasterIdLst>
  <p:notesMasterIdLst>
    <p:notesMasterId r:id="rId21"/>
  </p:notesMasterIdLst>
  <p:sldIdLst>
    <p:sldId id="256" r:id="rId2"/>
    <p:sldId id="275" r:id="rId3"/>
    <p:sldId id="257" r:id="rId4"/>
    <p:sldId id="258" r:id="rId5"/>
    <p:sldId id="259" r:id="rId6"/>
    <p:sldId id="260" r:id="rId7"/>
    <p:sldId id="261" r:id="rId8"/>
    <p:sldId id="262" r:id="rId9"/>
    <p:sldId id="263" r:id="rId10"/>
    <p:sldId id="267" r:id="rId11"/>
    <p:sldId id="269" r:id="rId12"/>
    <p:sldId id="264" r:id="rId13"/>
    <p:sldId id="265" r:id="rId14"/>
    <p:sldId id="266" r:id="rId15"/>
    <p:sldId id="268" r:id="rId16"/>
    <p:sldId id="270"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0700"/>
    <a:srgbClr val="61829D"/>
    <a:srgbClr val="D05841"/>
    <a:srgbClr val="D22F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35"/>
    <p:restoredTop sz="72653"/>
  </p:normalViewPr>
  <p:slideViewPr>
    <p:cSldViewPr snapToGrid="0" snapToObjects="1">
      <p:cViewPr varScale="1">
        <p:scale>
          <a:sx n="91" d="100"/>
          <a:sy n="91" d="100"/>
        </p:scale>
        <p:origin x="1944"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52177E-4BD8-47F6-83E8-CB2D1104031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542D503-6231-451C-B8E5-3ECF43F60CFE}">
      <dgm:prSet custT="1"/>
      <dgm:spPr/>
      <dgm:t>
        <a:bodyPr/>
        <a:lstStyle/>
        <a:p>
          <a:pPr>
            <a:lnSpc>
              <a:spcPct val="100000"/>
            </a:lnSpc>
          </a:pPr>
          <a:r>
            <a:rPr lang="en-US" sz="2000" b="1"/>
            <a:t>Task</a:t>
          </a:r>
        </a:p>
        <a:p>
          <a:pPr>
            <a:lnSpc>
              <a:spcPct val="100000"/>
            </a:lnSpc>
          </a:pPr>
          <a:r>
            <a:rPr lang="en-US" sz="1400"/>
            <a:t>Investigating short term rental properties in NYC</a:t>
          </a:r>
        </a:p>
      </dgm:t>
    </dgm:pt>
    <dgm:pt modelId="{B60CB865-9AEF-49C1-B83A-7050B694A6A5}" type="parTrans" cxnId="{580F1565-6D0E-4DD3-BC52-2B921673005C}">
      <dgm:prSet/>
      <dgm:spPr/>
      <dgm:t>
        <a:bodyPr/>
        <a:lstStyle/>
        <a:p>
          <a:endParaRPr lang="en-US"/>
        </a:p>
      </dgm:t>
    </dgm:pt>
    <dgm:pt modelId="{F1F6249B-926E-44D2-BDD0-CFFA04D57CE6}" type="sibTrans" cxnId="{580F1565-6D0E-4DD3-BC52-2B921673005C}">
      <dgm:prSet/>
      <dgm:spPr/>
      <dgm:t>
        <a:bodyPr/>
        <a:lstStyle/>
        <a:p>
          <a:endParaRPr lang="en-US"/>
        </a:p>
      </dgm:t>
    </dgm:pt>
    <dgm:pt modelId="{73CC7FE8-86B5-489A-932E-089BE120F160}">
      <dgm:prSet custT="1"/>
      <dgm:spPr/>
      <dgm:t>
        <a:bodyPr/>
        <a:lstStyle/>
        <a:p>
          <a:pPr>
            <a:lnSpc>
              <a:spcPct val="100000"/>
            </a:lnSpc>
          </a:pPr>
          <a:r>
            <a:rPr lang="en-US" sz="2000" b="1"/>
            <a:t>Methods</a:t>
          </a:r>
        </a:p>
        <a:p>
          <a:pPr>
            <a:lnSpc>
              <a:spcPct val="100000"/>
            </a:lnSpc>
          </a:pPr>
          <a:r>
            <a:rPr lang="en-US" sz="1400"/>
            <a:t>Return on Investment </a:t>
          </a:r>
        </a:p>
        <a:p>
          <a:pPr>
            <a:lnSpc>
              <a:spcPct val="100000"/>
            </a:lnSpc>
          </a:pPr>
          <a:r>
            <a:rPr lang="en-US" sz="1400"/>
            <a:t> </a:t>
          </a:r>
        </a:p>
      </dgm:t>
    </dgm:pt>
    <dgm:pt modelId="{BBA87909-EBA1-4636-B2DC-AFDFC326A994}" type="parTrans" cxnId="{784390F1-E08E-4A9F-B8FB-0E3F86CE4721}">
      <dgm:prSet/>
      <dgm:spPr/>
      <dgm:t>
        <a:bodyPr/>
        <a:lstStyle/>
        <a:p>
          <a:endParaRPr lang="en-US"/>
        </a:p>
      </dgm:t>
    </dgm:pt>
    <dgm:pt modelId="{08E4A3FC-23BE-4AD2-96EE-3FDF2A7BD9A2}" type="sibTrans" cxnId="{784390F1-E08E-4A9F-B8FB-0E3F86CE4721}">
      <dgm:prSet/>
      <dgm:spPr/>
      <dgm:t>
        <a:bodyPr/>
        <a:lstStyle/>
        <a:p>
          <a:endParaRPr lang="en-US"/>
        </a:p>
      </dgm:t>
    </dgm:pt>
    <dgm:pt modelId="{72F6DB31-061A-4724-86DD-E12312E6FAB8}" type="pres">
      <dgm:prSet presAssocID="{FC52177E-4BD8-47F6-83E8-CB2D11040313}" presName="root" presStyleCnt="0">
        <dgm:presLayoutVars>
          <dgm:dir/>
          <dgm:resizeHandles val="exact"/>
        </dgm:presLayoutVars>
      </dgm:prSet>
      <dgm:spPr/>
    </dgm:pt>
    <dgm:pt modelId="{555AA369-41A3-4281-BEFE-5EF23E43450B}" type="pres">
      <dgm:prSet presAssocID="{E542D503-6231-451C-B8E5-3ECF43F60CFE}" presName="compNode" presStyleCnt="0"/>
      <dgm:spPr/>
    </dgm:pt>
    <dgm:pt modelId="{B9B0C111-1EDB-496C-97A7-753DCBE8A76D}" type="pres">
      <dgm:prSet presAssocID="{E542D503-6231-451C-B8E5-3ECF43F60CF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 List"/>
        </a:ext>
      </dgm:extLst>
    </dgm:pt>
    <dgm:pt modelId="{76027C4A-1BDB-4751-9EB7-704BC176B8A4}" type="pres">
      <dgm:prSet presAssocID="{E542D503-6231-451C-B8E5-3ECF43F60CFE}" presName="spaceRect" presStyleCnt="0"/>
      <dgm:spPr/>
    </dgm:pt>
    <dgm:pt modelId="{5CCFB950-A805-4971-843E-E1E7E5E099E0}" type="pres">
      <dgm:prSet presAssocID="{E542D503-6231-451C-B8E5-3ECF43F60CFE}" presName="textRect" presStyleLbl="revTx" presStyleIdx="0" presStyleCnt="2">
        <dgm:presLayoutVars>
          <dgm:chMax val="1"/>
          <dgm:chPref val="1"/>
        </dgm:presLayoutVars>
      </dgm:prSet>
      <dgm:spPr/>
    </dgm:pt>
    <dgm:pt modelId="{56AF3A03-0EC2-458C-99C5-1B71F6BCA024}" type="pres">
      <dgm:prSet presAssocID="{F1F6249B-926E-44D2-BDD0-CFFA04D57CE6}" presName="sibTrans" presStyleCnt="0"/>
      <dgm:spPr/>
    </dgm:pt>
    <dgm:pt modelId="{CB9E3BED-5B4E-420A-B359-4937CF937554}" type="pres">
      <dgm:prSet presAssocID="{73CC7FE8-86B5-489A-932E-089BE120F160}" presName="compNode" presStyleCnt="0"/>
      <dgm:spPr/>
    </dgm:pt>
    <dgm:pt modelId="{27F7293C-CFCD-4A16-9762-A8C81C5F1FE8}" type="pres">
      <dgm:prSet presAssocID="{73CC7FE8-86B5-489A-932E-089BE120F16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6F09CA69-C817-41B8-80DE-D23DA18D3229}" type="pres">
      <dgm:prSet presAssocID="{73CC7FE8-86B5-489A-932E-089BE120F160}" presName="spaceRect" presStyleCnt="0"/>
      <dgm:spPr/>
    </dgm:pt>
    <dgm:pt modelId="{E5342973-4381-4B4E-A64C-7A9738F81166}" type="pres">
      <dgm:prSet presAssocID="{73CC7FE8-86B5-489A-932E-089BE120F160}" presName="textRect" presStyleLbl="revTx" presStyleIdx="1" presStyleCnt="2">
        <dgm:presLayoutVars>
          <dgm:chMax val="1"/>
          <dgm:chPref val="1"/>
        </dgm:presLayoutVars>
      </dgm:prSet>
      <dgm:spPr/>
    </dgm:pt>
  </dgm:ptLst>
  <dgm:cxnLst>
    <dgm:cxn modelId="{9A7F0136-990A-4B81-A9D0-302F62694FDF}" type="presOf" srcId="{E542D503-6231-451C-B8E5-3ECF43F60CFE}" destId="{5CCFB950-A805-4971-843E-E1E7E5E099E0}" srcOrd="0" destOrd="0" presId="urn:microsoft.com/office/officeart/2018/2/layout/IconLabelList"/>
    <dgm:cxn modelId="{9484554C-BF7E-4211-A605-F82741A07E12}" type="presOf" srcId="{FC52177E-4BD8-47F6-83E8-CB2D11040313}" destId="{72F6DB31-061A-4724-86DD-E12312E6FAB8}" srcOrd="0" destOrd="0" presId="urn:microsoft.com/office/officeart/2018/2/layout/IconLabelList"/>
    <dgm:cxn modelId="{580F1565-6D0E-4DD3-BC52-2B921673005C}" srcId="{FC52177E-4BD8-47F6-83E8-CB2D11040313}" destId="{E542D503-6231-451C-B8E5-3ECF43F60CFE}" srcOrd="0" destOrd="0" parTransId="{B60CB865-9AEF-49C1-B83A-7050B694A6A5}" sibTransId="{F1F6249B-926E-44D2-BDD0-CFFA04D57CE6}"/>
    <dgm:cxn modelId="{109CAEA0-1B6C-4AD3-BCAB-2B70A50494C9}" type="presOf" srcId="{73CC7FE8-86B5-489A-932E-089BE120F160}" destId="{E5342973-4381-4B4E-A64C-7A9738F81166}" srcOrd="0" destOrd="0" presId="urn:microsoft.com/office/officeart/2018/2/layout/IconLabelList"/>
    <dgm:cxn modelId="{784390F1-E08E-4A9F-B8FB-0E3F86CE4721}" srcId="{FC52177E-4BD8-47F6-83E8-CB2D11040313}" destId="{73CC7FE8-86B5-489A-932E-089BE120F160}" srcOrd="1" destOrd="0" parTransId="{BBA87909-EBA1-4636-B2DC-AFDFC326A994}" sibTransId="{08E4A3FC-23BE-4AD2-96EE-3FDF2A7BD9A2}"/>
    <dgm:cxn modelId="{437B4CCA-65BB-4DB8-8CBC-0A120AEC7390}" type="presParOf" srcId="{72F6DB31-061A-4724-86DD-E12312E6FAB8}" destId="{555AA369-41A3-4281-BEFE-5EF23E43450B}" srcOrd="0" destOrd="0" presId="urn:microsoft.com/office/officeart/2018/2/layout/IconLabelList"/>
    <dgm:cxn modelId="{436270F8-BC24-4B48-B069-618D42F811B7}" type="presParOf" srcId="{555AA369-41A3-4281-BEFE-5EF23E43450B}" destId="{B9B0C111-1EDB-496C-97A7-753DCBE8A76D}" srcOrd="0" destOrd="0" presId="urn:microsoft.com/office/officeart/2018/2/layout/IconLabelList"/>
    <dgm:cxn modelId="{958ADFDC-56D3-4F8A-81FD-E7C073193868}" type="presParOf" srcId="{555AA369-41A3-4281-BEFE-5EF23E43450B}" destId="{76027C4A-1BDB-4751-9EB7-704BC176B8A4}" srcOrd="1" destOrd="0" presId="urn:microsoft.com/office/officeart/2018/2/layout/IconLabelList"/>
    <dgm:cxn modelId="{BA63F9AE-54AC-484D-89F0-167BE8A7C2C1}" type="presParOf" srcId="{555AA369-41A3-4281-BEFE-5EF23E43450B}" destId="{5CCFB950-A805-4971-843E-E1E7E5E099E0}" srcOrd="2" destOrd="0" presId="urn:microsoft.com/office/officeart/2018/2/layout/IconLabelList"/>
    <dgm:cxn modelId="{D78EFF50-7E50-4F69-BC0A-9AF4466B3D99}" type="presParOf" srcId="{72F6DB31-061A-4724-86DD-E12312E6FAB8}" destId="{56AF3A03-0EC2-458C-99C5-1B71F6BCA024}" srcOrd="1" destOrd="0" presId="urn:microsoft.com/office/officeart/2018/2/layout/IconLabelList"/>
    <dgm:cxn modelId="{DC02E54F-A321-45E2-AD19-8C0EC8644DD3}" type="presParOf" srcId="{72F6DB31-061A-4724-86DD-E12312E6FAB8}" destId="{CB9E3BED-5B4E-420A-B359-4937CF937554}" srcOrd="2" destOrd="0" presId="urn:microsoft.com/office/officeart/2018/2/layout/IconLabelList"/>
    <dgm:cxn modelId="{90E3D9D1-5ED7-448A-971A-F9F07C9C0C58}" type="presParOf" srcId="{CB9E3BED-5B4E-420A-B359-4937CF937554}" destId="{27F7293C-CFCD-4A16-9762-A8C81C5F1FE8}" srcOrd="0" destOrd="0" presId="urn:microsoft.com/office/officeart/2018/2/layout/IconLabelList"/>
    <dgm:cxn modelId="{B0C6D17F-1645-4B9C-95E6-5058CB744F3F}" type="presParOf" srcId="{CB9E3BED-5B4E-420A-B359-4937CF937554}" destId="{6F09CA69-C817-41B8-80DE-D23DA18D3229}" srcOrd="1" destOrd="0" presId="urn:microsoft.com/office/officeart/2018/2/layout/IconLabelList"/>
    <dgm:cxn modelId="{7370BCCC-A1A4-47BA-A986-1F5E9DEE3640}" type="presParOf" srcId="{CB9E3BED-5B4E-420A-B359-4937CF937554}" destId="{E5342973-4381-4B4E-A64C-7A9738F81166}"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098E47-3581-446C-8EB0-B42688981C4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C79C43C-D074-44C3-A148-44710725DC83}">
      <dgm:prSet custT="1"/>
      <dgm:spPr/>
      <dgm:t>
        <a:bodyPr/>
        <a:lstStyle/>
        <a:p>
          <a:pPr>
            <a:lnSpc>
              <a:spcPct val="100000"/>
            </a:lnSpc>
          </a:pPr>
          <a:r>
            <a:rPr lang="en-US" sz="1600" dirty="0"/>
            <a:t>Payback Period = House Value 2017/ Annual Rental Income</a:t>
          </a:r>
        </a:p>
      </dgm:t>
    </dgm:pt>
    <dgm:pt modelId="{211D97AF-F74E-4DC8-A194-57EC97733FAC}" type="parTrans" cxnId="{991B36AF-802A-48E3-A8BF-631F14D981F5}">
      <dgm:prSet/>
      <dgm:spPr/>
      <dgm:t>
        <a:bodyPr/>
        <a:lstStyle/>
        <a:p>
          <a:endParaRPr lang="en-US"/>
        </a:p>
      </dgm:t>
    </dgm:pt>
    <dgm:pt modelId="{F8C07E81-23DD-4351-B550-F7AFA0AF8F4B}" type="sibTrans" cxnId="{991B36AF-802A-48E3-A8BF-631F14D981F5}">
      <dgm:prSet/>
      <dgm:spPr/>
      <dgm:t>
        <a:bodyPr/>
        <a:lstStyle/>
        <a:p>
          <a:endParaRPr lang="en-US"/>
        </a:p>
      </dgm:t>
    </dgm:pt>
    <dgm:pt modelId="{75D6DF19-FE1B-4447-912F-3CD77AEAB3B1}">
      <dgm:prSet custT="1"/>
      <dgm:spPr/>
      <dgm:t>
        <a:bodyPr/>
        <a:lstStyle/>
        <a:p>
          <a:pPr>
            <a:lnSpc>
              <a:spcPct val="100000"/>
            </a:lnSpc>
          </a:pPr>
          <a:r>
            <a:rPr lang="en-US" sz="1600" dirty="0"/>
            <a:t>ROI = (Annual Rental Income / House Value 2017 )*100</a:t>
          </a:r>
        </a:p>
      </dgm:t>
    </dgm:pt>
    <dgm:pt modelId="{B208D340-FD35-49E9-87C6-AB506C583FA6}" type="parTrans" cxnId="{A4983BF1-E662-410C-9593-28A480655E99}">
      <dgm:prSet/>
      <dgm:spPr/>
      <dgm:t>
        <a:bodyPr/>
        <a:lstStyle/>
        <a:p>
          <a:endParaRPr lang="en-US"/>
        </a:p>
      </dgm:t>
    </dgm:pt>
    <dgm:pt modelId="{188AD720-2614-47D3-BB29-0160E742A7B2}" type="sibTrans" cxnId="{A4983BF1-E662-410C-9593-28A480655E99}">
      <dgm:prSet/>
      <dgm:spPr/>
      <dgm:t>
        <a:bodyPr/>
        <a:lstStyle/>
        <a:p>
          <a:endParaRPr lang="en-US"/>
        </a:p>
      </dgm:t>
    </dgm:pt>
    <dgm:pt modelId="{F0BA5DBF-7DC8-490A-82FC-091F54AD5489}">
      <dgm:prSet custT="1"/>
      <dgm:spPr/>
      <dgm:t>
        <a:bodyPr/>
        <a:lstStyle/>
        <a:p>
          <a:pPr>
            <a:lnSpc>
              <a:spcPct val="100000"/>
            </a:lnSpc>
          </a:pPr>
          <a:r>
            <a:rPr lang="en-US" sz="1600" dirty="0"/>
            <a:t>Total Expected ROI = ROI + Property Value Appreciation Rate</a:t>
          </a:r>
        </a:p>
      </dgm:t>
    </dgm:pt>
    <dgm:pt modelId="{BACD8403-126B-4D42-8041-974655476406}" type="parTrans" cxnId="{66DD01DE-A8C6-4E75-81FB-6A96A6A19053}">
      <dgm:prSet/>
      <dgm:spPr/>
      <dgm:t>
        <a:bodyPr/>
        <a:lstStyle/>
        <a:p>
          <a:endParaRPr lang="en-US"/>
        </a:p>
      </dgm:t>
    </dgm:pt>
    <dgm:pt modelId="{3A9DF3B9-99BA-467F-993B-6F63C4941E4B}" type="sibTrans" cxnId="{66DD01DE-A8C6-4E75-81FB-6A96A6A19053}">
      <dgm:prSet/>
      <dgm:spPr/>
      <dgm:t>
        <a:bodyPr/>
        <a:lstStyle/>
        <a:p>
          <a:endParaRPr lang="en-US"/>
        </a:p>
      </dgm:t>
    </dgm:pt>
    <dgm:pt modelId="{D4673B46-E73B-44EF-8C0E-2055BA0FACC5}">
      <dgm:prSet custT="1"/>
      <dgm:spPr/>
      <dgm:t>
        <a:bodyPr/>
        <a:lstStyle/>
        <a:p>
          <a:pPr>
            <a:lnSpc>
              <a:spcPct val="100000"/>
            </a:lnSpc>
          </a:pPr>
          <a:r>
            <a:rPr lang="en-US" sz="1600" dirty="0"/>
            <a:t>Expected Payback Period = 100 / Total Expected ROI</a:t>
          </a:r>
        </a:p>
      </dgm:t>
    </dgm:pt>
    <dgm:pt modelId="{75CFC6C8-0D9D-444A-9756-3833E75C8A75}" type="parTrans" cxnId="{1149C8CA-7116-4CF3-9682-E936E00E28CA}">
      <dgm:prSet/>
      <dgm:spPr/>
      <dgm:t>
        <a:bodyPr/>
        <a:lstStyle/>
        <a:p>
          <a:endParaRPr lang="en-US"/>
        </a:p>
      </dgm:t>
    </dgm:pt>
    <dgm:pt modelId="{DA0E3A05-C92C-47C3-821A-0BC602D5433F}" type="sibTrans" cxnId="{1149C8CA-7116-4CF3-9682-E936E00E28CA}">
      <dgm:prSet/>
      <dgm:spPr/>
      <dgm:t>
        <a:bodyPr/>
        <a:lstStyle/>
        <a:p>
          <a:endParaRPr lang="en-US"/>
        </a:p>
      </dgm:t>
    </dgm:pt>
    <dgm:pt modelId="{426CC97D-D7C4-4117-9699-786AF18939B9}" type="pres">
      <dgm:prSet presAssocID="{F7098E47-3581-446C-8EB0-B42688981C4D}" presName="root" presStyleCnt="0">
        <dgm:presLayoutVars>
          <dgm:dir/>
          <dgm:resizeHandles val="exact"/>
        </dgm:presLayoutVars>
      </dgm:prSet>
      <dgm:spPr/>
    </dgm:pt>
    <dgm:pt modelId="{52F9D8D2-9B64-4B99-9566-D39A527380F5}" type="pres">
      <dgm:prSet presAssocID="{CC79C43C-D074-44C3-A148-44710725DC83}" presName="compNode" presStyleCnt="0"/>
      <dgm:spPr/>
    </dgm:pt>
    <dgm:pt modelId="{236FA6E9-CF32-47B8-97C7-D39AAD21D4EC}" type="pres">
      <dgm:prSet presAssocID="{CC79C43C-D074-44C3-A148-44710725DC83}" presName="bgRect" presStyleLbl="bgShp" presStyleIdx="0" presStyleCnt="4"/>
      <dgm:spPr/>
    </dgm:pt>
    <dgm:pt modelId="{4333F335-D298-4275-8949-D021F29A7E76}" type="pres">
      <dgm:prSet presAssocID="{CC79C43C-D074-44C3-A148-44710725DC83}" presName="iconRect" presStyleLbl="node1" presStyleIdx="0" presStyleCnt="4" custLinFactNeighborX="-616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DEF96FB3-C6F2-454F-8B09-F56DF022F664}" type="pres">
      <dgm:prSet presAssocID="{CC79C43C-D074-44C3-A148-44710725DC83}" presName="spaceRect" presStyleCnt="0"/>
      <dgm:spPr/>
    </dgm:pt>
    <dgm:pt modelId="{722A52D6-7ABF-4588-A12A-F5646CAFCD58}" type="pres">
      <dgm:prSet presAssocID="{CC79C43C-D074-44C3-A148-44710725DC83}" presName="parTx" presStyleLbl="revTx" presStyleIdx="0" presStyleCnt="4" custScaleX="112698" custLinFactNeighborX="-1528">
        <dgm:presLayoutVars>
          <dgm:chMax val="0"/>
          <dgm:chPref val="0"/>
        </dgm:presLayoutVars>
      </dgm:prSet>
      <dgm:spPr/>
    </dgm:pt>
    <dgm:pt modelId="{F2EDC3A3-41FF-4415-911F-647C317D3276}" type="pres">
      <dgm:prSet presAssocID="{F8C07E81-23DD-4351-B550-F7AFA0AF8F4B}" presName="sibTrans" presStyleCnt="0"/>
      <dgm:spPr/>
    </dgm:pt>
    <dgm:pt modelId="{6894E0C8-DA48-420C-BCD6-5687EA7F2A22}" type="pres">
      <dgm:prSet presAssocID="{75D6DF19-FE1B-4447-912F-3CD77AEAB3B1}" presName="compNode" presStyleCnt="0"/>
      <dgm:spPr/>
    </dgm:pt>
    <dgm:pt modelId="{5F8F6824-B717-42F0-9276-90E6A85A4F12}" type="pres">
      <dgm:prSet presAssocID="{75D6DF19-FE1B-4447-912F-3CD77AEAB3B1}" presName="bgRect" presStyleLbl="bgShp" presStyleIdx="1" presStyleCnt="4"/>
      <dgm:spPr/>
    </dgm:pt>
    <dgm:pt modelId="{F7D5C82F-59D5-45B7-860C-8F2054191DA3}" type="pres">
      <dgm:prSet presAssocID="{75D6DF19-FE1B-4447-912F-3CD77AEAB3B1}" presName="iconRect" presStyleLbl="node1" presStyleIdx="1" presStyleCnt="4" custLinFactNeighborX="-616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7A2E99D4-D0B7-4A9F-9A69-C7DF894B0944}" type="pres">
      <dgm:prSet presAssocID="{75D6DF19-FE1B-4447-912F-3CD77AEAB3B1}" presName="spaceRect" presStyleCnt="0"/>
      <dgm:spPr/>
    </dgm:pt>
    <dgm:pt modelId="{5F841A9D-3EEF-4D7C-92F0-670C03B86F6C}" type="pres">
      <dgm:prSet presAssocID="{75D6DF19-FE1B-4447-912F-3CD77AEAB3B1}" presName="parTx" presStyleLbl="revTx" presStyleIdx="1" presStyleCnt="4" custLinFactNeighborX="-8388" custLinFactNeighborY="-1626">
        <dgm:presLayoutVars>
          <dgm:chMax val="0"/>
          <dgm:chPref val="0"/>
        </dgm:presLayoutVars>
      </dgm:prSet>
      <dgm:spPr/>
    </dgm:pt>
    <dgm:pt modelId="{486DED1A-4BA6-44D9-87F6-CF45769E0465}" type="pres">
      <dgm:prSet presAssocID="{188AD720-2614-47D3-BB29-0160E742A7B2}" presName="sibTrans" presStyleCnt="0"/>
      <dgm:spPr/>
    </dgm:pt>
    <dgm:pt modelId="{6CCA6867-2D57-4E68-A01E-08951CF9C95D}" type="pres">
      <dgm:prSet presAssocID="{F0BA5DBF-7DC8-490A-82FC-091F54AD5489}" presName="compNode" presStyleCnt="0"/>
      <dgm:spPr/>
    </dgm:pt>
    <dgm:pt modelId="{2FB1EDB1-0486-4955-AC5F-25DCBEB2AEB0}" type="pres">
      <dgm:prSet presAssocID="{F0BA5DBF-7DC8-490A-82FC-091F54AD5489}" presName="bgRect" presStyleLbl="bgShp" presStyleIdx="2" presStyleCnt="4"/>
      <dgm:spPr/>
    </dgm:pt>
    <dgm:pt modelId="{C2F5496E-8E34-4B2D-B81A-DD647E1B2530}" type="pres">
      <dgm:prSet presAssocID="{F0BA5DBF-7DC8-490A-82FC-091F54AD5489}" presName="iconRect" presStyleLbl="node1" presStyleIdx="2" presStyleCnt="4" custLinFactNeighborX="-771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3E6212FF-89B9-4B59-B19F-04F880083D35}" type="pres">
      <dgm:prSet presAssocID="{F0BA5DBF-7DC8-490A-82FC-091F54AD5489}" presName="spaceRect" presStyleCnt="0"/>
      <dgm:spPr/>
    </dgm:pt>
    <dgm:pt modelId="{089D2012-A20C-42D6-8A82-428DEEE93FE6}" type="pres">
      <dgm:prSet presAssocID="{F0BA5DBF-7DC8-490A-82FC-091F54AD5489}" presName="parTx" presStyleLbl="revTx" presStyleIdx="2" presStyleCnt="4" custScaleX="114531" custLinFactNeighborX="-1528">
        <dgm:presLayoutVars>
          <dgm:chMax val="0"/>
          <dgm:chPref val="0"/>
        </dgm:presLayoutVars>
      </dgm:prSet>
      <dgm:spPr/>
    </dgm:pt>
    <dgm:pt modelId="{D2B4E638-4EF5-478C-A919-5637AFEFBBF7}" type="pres">
      <dgm:prSet presAssocID="{3A9DF3B9-99BA-467F-993B-6F63C4941E4B}" presName="sibTrans" presStyleCnt="0"/>
      <dgm:spPr/>
    </dgm:pt>
    <dgm:pt modelId="{6815B974-6C03-43AB-9EAF-FA3CCA467A0B}" type="pres">
      <dgm:prSet presAssocID="{D4673B46-E73B-44EF-8C0E-2055BA0FACC5}" presName="compNode" presStyleCnt="0"/>
      <dgm:spPr/>
    </dgm:pt>
    <dgm:pt modelId="{41E3F3CB-68EB-4085-90A0-6AC51DA26564}" type="pres">
      <dgm:prSet presAssocID="{D4673B46-E73B-44EF-8C0E-2055BA0FACC5}" presName="bgRect" presStyleLbl="bgShp" presStyleIdx="3" presStyleCnt="4"/>
      <dgm:spPr/>
    </dgm:pt>
    <dgm:pt modelId="{2EF528E8-3FAC-48FE-8EE6-492178EA066C}" type="pres">
      <dgm:prSet presAssocID="{D4673B46-E73B-44EF-8C0E-2055BA0FACC5}" presName="iconRect" presStyleLbl="node1" presStyleIdx="3" presStyleCnt="4" custLinFactNeighborX="-616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ins"/>
        </a:ext>
      </dgm:extLst>
    </dgm:pt>
    <dgm:pt modelId="{AEDAC57A-4740-4DC6-A7D2-B815CD9E22F4}" type="pres">
      <dgm:prSet presAssocID="{D4673B46-E73B-44EF-8C0E-2055BA0FACC5}" presName="spaceRect" presStyleCnt="0"/>
      <dgm:spPr/>
    </dgm:pt>
    <dgm:pt modelId="{AE68DE3F-5A6B-4CA1-BA00-307EB19BCFDB}" type="pres">
      <dgm:prSet presAssocID="{D4673B46-E73B-44EF-8C0E-2055BA0FACC5}" presName="parTx" presStyleLbl="revTx" presStyleIdx="3" presStyleCnt="4" custScaleX="110948" custLinFactNeighborX="-1528" custLinFactNeighborY="848">
        <dgm:presLayoutVars>
          <dgm:chMax val="0"/>
          <dgm:chPref val="0"/>
        </dgm:presLayoutVars>
      </dgm:prSet>
      <dgm:spPr/>
    </dgm:pt>
  </dgm:ptLst>
  <dgm:cxnLst>
    <dgm:cxn modelId="{D4663A1E-8CF9-C642-8DD2-3ADE09796593}" type="presOf" srcId="{F0BA5DBF-7DC8-490A-82FC-091F54AD5489}" destId="{089D2012-A20C-42D6-8A82-428DEEE93FE6}" srcOrd="0" destOrd="0" presId="urn:microsoft.com/office/officeart/2018/2/layout/IconVerticalSolidList"/>
    <dgm:cxn modelId="{9A7DA138-75EA-494E-BBD4-FC0024DA84E6}" type="presOf" srcId="{75D6DF19-FE1B-4447-912F-3CD77AEAB3B1}" destId="{5F841A9D-3EEF-4D7C-92F0-670C03B86F6C}" srcOrd="0" destOrd="0" presId="urn:microsoft.com/office/officeart/2018/2/layout/IconVerticalSolidList"/>
    <dgm:cxn modelId="{09119C43-73E9-4946-AFA6-278B9A162BCB}" type="presOf" srcId="{F7098E47-3581-446C-8EB0-B42688981C4D}" destId="{426CC97D-D7C4-4117-9699-786AF18939B9}" srcOrd="0" destOrd="0" presId="urn:microsoft.com/office/officeart/2018/2/layout/IconVerticalSolidList"/>
    <dgm:cxn modelId="{3CCCC38C-2368-8940-ABCB-A971709DFD6B}" type="presOf" srcId="{D4673B46-E73B-44EF-8C0E-2055BA0FACC5}" destId="{AE68DE3F-5A6B-4CA1-BA00-307EB19BCFDB}" srcOrd="0" destOrd="0" presId="urn:microsoft.com/office/officeart/2018/2/layout/IconVerticalSolidList"/>
    <dgm:cxn modelId="{55369FA9-982A-984C-9FE4-A31435F91332}" type="presOf" srcId="{CC79C43C-D074-44C3-A148-44710725DC83}" destId="{722A52D6-7ABF-4588-A12A-F5646CAFCD58}" srcOrd="0" destOrd="0" presId="urn:microsoft.com/office/officeart/2018/2/layout/IconVerticalSolidList"/>
    <dgm:cxn modelId="{991B36AF-802A-48E3-A8BF-631F14D981F5}" srcId="{F7098E47-3581-446C-8EB0-B42688981C4D}" destId="{CC79C43C-D074-44C3-A148-44710725DC83}" srcOrd="0" destOrd="0" parTransId="{211D97AF-F74E-4DC8-A194-57EC97733FAC}" sibTransId="{F8C07E81-23DD-4351-B550-F7AFA0AF8F4B}"/>
    <dgm:cxn modelId="{1149C8CA-7116-4CF3-9682-E936E00E28CA}" srcId="{F7098E47-3581-446C-8EB0-B42688981C4D}" destId="{D4673B46-E73B-44EF-8C0E-2055BA0FACC5}" srcOrd="3" destOrd="0" parTransId="{75CFC6C8-0D9D-444A-9756-3833E75C8A75}" sibTransId="{DA0E3A05-C92C-47C3-821A-0BC602D5433F}"/>
    <dgm:cxn modelId="{66DD01DE-A8C6-4E75-81FB-6A96A6A19053}" srcId="{F7098E47-3581-446C-8EB0-B42688981C4D}" destId="{F0BA5DBF-7DC8-490A-82FC-091F54AD5489}" srcOrd="2" destOrd="0" parTransId="{BACD8403-126B-4D42-8041-974655476406}" sibTransId="{3A9DF3B9-99BA-467F-993B-6F63C4941E4B}"/>
    <dgm:cxn modelId="{A4983BF1-E662-410C-9593-28A480655E99}" srcId="{F7098E47-3581-446C-8EB0-B42688981C4D}" destId="{75D6DF19-FE1B-4447-912F-3CD77AEAB3B1}" srcOrd="1" destOrd="0" parTransId="{B208D340-FD35-49E9-87C6-AB506C583FA6}" sibTransId="{188AD720-2614-47D3-BB29-0160E742A7B2}"/>
    <dgm:cxn modelId="{C9D4F303-8586-5649-9073-422EAE64B014}" type="presParOf" srcId="{426CC97D-D7C4-4117-9699-786AF18939B9}" destId="{52F9D8D2-9B64-4B99-9566-D39A527380F5}" srcOrd="0" destOrd="0" presId="urn:microsoft.com/office/officeart/2018/2/layout/IconVerticalSolidList"/>
    <dgm:cxn modelId="{2AA8F612-0E31-564D-98DE-5E05F34412BD}" type="presParOf" srcId="{52F9D8D2-9B64-4B99-9566-D39A527380F5}" destId="{236FA6E9-CF32-47B8-97C7-D39AAD21D4EC}" srcOrd="0" destOrd="0" presId="urn:microsoft.com/office/officeart/2018/2/layout/IconVerticalSolidList"/>
    <dgm:cxn modelId="{DA75974D-B528-204B-897A-D3831E9F53B6}" type="presParOf" srcId="{52F9D8D2-9B64-4B99-9566-D39A527380F5}" destId="{4333F335-D298-4275-8949-D021F29A7E76}" srcOrd="1" destOrd="0" presId="urn:microsoft.com/office/officeart/2018/2/layout/IconVerticalSolidList"/>
    <dgm:cxn modelId="{F136938F-8C6F-9245-85C8-3F281768B308}" type="presParOf" srcId="{52F9D8D2-9B64-4B99-9566-D39A527380F5}" destId="{DEF96FB3-C6F2-454F-8B09-F56DF022F664}" srcOrd="2" destOrd="0" presId="urn:microsoft.com/office/officeart/2018/2/layout/IconVerticalSolidList"/>
    <dgm:cxn modelId="{1111770C-6BB8-064B-B88D-7D760F7BCB60}" type="presParOf" srcId="{52F9D8D2-9B64-4B99-9566-D39A527380F5}" destId="{722A52D6-7ABF-4588-A12A-F5646CAFCD58}" srcOrd="3" destOrd="0" presId="urn:microsoft.com/office/officeart/2018/2/layout/IconVerticalSolidList"/>
    <dgm:cxn modelId="{B3BC9313-BBE6-094F-BB90-F78B1FD49F8C}" type="presParOf" srcId="{426CC97D-D7C4-4117-9699-786AF18939B9}" destId="{F2EDC3A3-41FF-4415-911F-647C317D3276}" srcOrd="1" destOrd="0" presId="urn:microsoft.com/office/officeart/2018/2/layout/IconVerticalSolidList"/>
    <dgm:cxn modelId="{CE7A9A6E-4F81-614D-B6AF-B9FC42F62CF0}" type="presParOf" srcId="{426CC97D-D7C4-4117-9699-786AF18939B9}" destId="{6894E0C8-DA48-420C-BCD6-5687EA7F2A22}" srcOrd="2" destOrd="0" presId="urn:microsoft.com/office/officeart/2018/2/layout/IconVerticalSolidList"/>
    <dgm:cxn modelId="{9A70CE2F-B2B0-6647-B58F-BF17105468DE}" type="presParOf" srcId="{6894E0C8-DA48-420C-BCD6-5687EA7F2A22}" destId="{5F8F6824-B717-42F0-9276-90E6A85A4F12}" srcOrd="0" destOrd="0" presId="urn:microsoft.com/office/officeart/2018/2/layout/IconVerticalSolidList"/>
    <dgm:cxn modelId="{A2EF856E-B85E-8944-8263-101783DC8A78}" type="presParOf" srcId="{6894E0C8-DA48-420C-BCD6-5687EA7F2A22}" destId="{F7D5C82F-59D5-45B7-860C-8F2054191DA3}" srcOrd="1" destOrd="0" presId="urn:microsoft.com/office/officeart/2018/2/layout/IconVerticalSolidList"/>
    <dgm:cxn modelId="{2531EC62-0BA7-2747-B66A-8ADE50C646F4}" type="presParOf" srcId="{6894E0C8-DA48-420C-BCD6-5687EA7F2A22}" destId="{7A2E99D4-D0B7-4A9F-9A69-C7DF894B0944}" srcOrd="2" destOrd="0" presId="urn:microsoft.com/office/officeart/2018/2/layout/IconVerticalSolidList"/>
    <dgm:cxn modelId="{B9A10C10-ABEC-C042-B1B1-679043AE1CF0}" type="presParOf" srcId="{6894E0C8-DA48-420C-BCD6-5687EA7F2A22}" destId="{5F841A9D-3EEF-4D7C-92F0-670C03B86F6C}" srcOrd="3" destOrd="0" presId="urn:microsoft.com/office/officeart/2018/2/layout/IconVerticalSolidList"/>
    <dgm:cxn modelId="{0D0343E3-978E-AB4F-80AE-019AF3BF3C99}" type="presParOf" srcId="{426CC97D-D7C4-4117-9699-786AF18939B9}" destId="{486DED1A-4BA6-44D9-87F6-CF45769E0465}" srcOrd="3" destOrd="0" presId="urn:microsoft.com/office/officeart/2018/2/layout/IconVerticalSolidList"/>
    <dgm:cxn modelId="{F898BD7A-5854-924C-A0B3-5DE22C6D1045}" type="presParOf" srcId="{426CC97D-D7C4-4117-9699-786AF18939B9}" destId="{6CCA6867-2D57-4E68-A01E-08951CF9C95D}" srcOrd="4" destOrd="0" presId="urn:microsoft.com/office/officeart/2018/2/layout/IconVerticalSolidList"/>
    <dgm:cxn modelId="{0F294AED-77BA-A74E-BE6A-98811B81C304}" type="presParOf" srcId="{6CCA6867-2D57-4E68-A01E-08951CF9C95D}" destId="{2FB1EDB1-0486-4955-AC5F-25DCBEB2AEB0}" srcOrd="0" destOrd="0" presId="urn:microsoft.com/office/officeart/2018/2/layout/IconVerticalSolidList"/>
    <dgm:cxn modelId="{06DCD0A8-20D2-F340-8047-D435A840E3B8}" type="presParOf" srcId="{6CCA6867-2D57-4E68-A01E-08951CF9C95D}" destId="{C2F5496E-8E34-4B2D-B81A-DD647E1B2530}" srcOrd="1" destOrd="0" presId="urn:microsoft.com/office/officeart/2018/2/layout/IconVerticalSolidList"/>
    <dgm:cxn modelId="{2828CDB6-CAD4-124D-9FD4-D970B475BB68}" type="presParOf" srcId="{6CCA6867-2D57-4E68-A01E-08951CF9C95D}" destId="{3E6212FF-89B9-4B59-B19F-04F880083D35}" srcOrd="2" destOrd="0" presId="urn:microsoft.com/office/officeart/2018/2/layout/IconVerticalSolidList"/>
    <dgm:cxn modelId="{EC08F4C1-36F6-0846-8CC1-9FD5B508752A}" type="presParOf" srcId="{6CCA6867-2D57-4E68-A01E-08951CF9C95D}" destId="{089D2012-A20C-42D6-8A82-428DEEE93FE6}" srcOrd="3" destOrd="0" presId="urn:microsoft.com/office/officeart/2018/2/layout/IconVerticalSolidList"/>
    <dgm:cxn modelId="{213DBFDA-C2BB-6740-914E-6D58D987DDA4}" type="presParOf" srcId="{426CC97D-D7C4-4117-9699-786AF18939B9}" destId="{D2B4E638-4EF5-478C-A919-5637AFEFBBF7}" srcOrd="5" destOrd="0" presId="urn:microsoft.com/office/officeart/2018/2/layout/IconVerticalSolidList"/>
    <dgm:cxn modelId="{71140AA2-03FA-E349-A416-D2B6A296E36B}" type="presParOf" srcId="{426CC97D-D7C4-4117-9699-786AF18939B9}" destId="{6815B974-6C03-43AB-9EAF-FA3CCA467A0B}" srcOrd="6" destOrd="0" presId="urn:microsoft.com/office/officeart/2018/2/layout/IconVerticalSolidList"/>
    <dgm:cxn modelId="{25512EFA-C771-434B-AFF0-034404E6A5F2}" type="presParOf" srcId="{6815B974-6C03-43AB-9EAF-FA3CCA467A0B}" destId="{41E3F3CB-68EB-4085-90A0-6AC51DA26564}" srcOrd="0" destOrd="0" presId="urn:microsoft.com/office/officeart/2018/2/layout/IconVerticalSolidList"/>
    <dgm:cxn modelId="{971266B7-FB0B-9C43-B795-BA22ADD6F313}" type="presParOf" srcId="{6815B974-6C03-43AB-9EAF-FA3CCA467A0B}" destId="{2EF528E8-3FAC-48FE-8EE6-492178EA066C}" srcOrd="1" destOrd="0" presId="urn:microsoft.com/office/officeart/2018/2/layout/IconVerticalSolidList"/>
    <dgm:cxn modelId="{0617663A-9B32-DC49-99DB-BF9FF765F34D}" type="presParOf" srcId="{6815B974-6C03-43AB-9EAF-FA3CCA467A0B}" destId="{AEDAC57A-4740-4DC6-A7D2-B815CD9E22F4}" srcOrd="2" destOrd="0" presId="urn:microsoft.com/office/officeart/2018/2/layout/IconVerticalSolidList"/>
    <dgm:cxn modelId="{74D97A4A-7285-A446-9EE0-2933450FF092}" type="presParOf" srcId="{6815B974-6C03-43AB-9EAF-FA3CCA467A0B}" destId="{AE68DE3F-5A6B-4CA1-BA00-307EB19BCFDB}" srcOrd="3" destOrd="0" presId="urn:microsoft.com/office/officeart/2018/2/layout/IconVerticalSoli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B0C111-1EDB-496C-97A7-753DCBE8A76D}">
      <dsp:nvSpPr>
        <dsp:cNvPr id="0" name=""/>
        <dsp:cNvSpPr/>
      </dsp:nvSpPr>
      <dsp:spPr>
        <a:xfrm>
          <a:off x="1519199" y="135966"/>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CFB950-A805-4971-843E-E1E7E5E099E0}">
      <dsp:nvSpPr>
        <dsp:cNvPr id="0" name=""/>
        <dsp:cNvSpPr/>
      </dsp:nvSpPr>
      <dsp:spPr>
        <a:xfrm>
          <a:off x="331199" y="2581878"/>
          <a:ext cx="432000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a:t>Task</a:t>
          </a:r>
        </a:p>
        <a:p>
          <a:pPr marL="0" lvl="0" indent="0" algn="ctr" defTabSz="889000">
            <a:lnSpc>
              <a:spcPct val="100000"/>
            </a:lnSpc>
            <a:spcBef>
              <a:spcPct val="0"/>
            </a:spcBef>
            <a:spcAft>
              <a:spcPct val="35000"/>
            </a:spcAft>
            <a:buNone/>
          </a:pPr>
          <a:r>
            <a:rPr lang="en-US" sz="1400" kern="1200"/>
            <a:t>Investigating short term rental properties in NYC</a:t>
          </a:r>
        </a:p>
      </dsp:txBody>
      <dsp:txXfrm>
        <a:off x="331199" y="2581878"/>
        <a:ext cx="4320000" cy="900000"/>
      </dsp:txXfrm>
    </dsp:sp>
    <dsp:sp modelId="{27F7293C-CFCD-4A16-9762-A8C81C5F1FE8}">
      <dsp:nvSpPr>
        <dsp:cNvPr id="0" name=""/>
        <dsp:cNvSpPr/>
      </dsp:nvSpPr>
      <dsp:spPr>
        <a:xfrm>
          <a:off x="6595199" y="135966"/>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342973-4381-4B4E-A64C-7A9738F81166}">
      <dsp:nvSpPr>
        <dsp:cNvPr id="0" name=""/>
        <dsp:cNvSpPr/>
      </dsp:nvSpPr>
      <dsp:spPr>
        <a:xfrm>
          <a:off x="5407199" y="2581878"/>
          <a:ext cx="4320000"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a:t>Methods</a:t>
          </a:r>
        </a:p>
        <a:p>
          <a:pPr marL="0" lvl="0" indent="0" algn="ctr" defTabSz="889000">
            <a:lnSpc>
              <a:spcPct val="100000"/>
            </a:lnSpc>
            <a:spcBef>
              <a:spcPct val="0"/>
            </a:spcBef>
            <a:spcAft>
              <a:spcPct val="35000"/>
            </a:spcAft>
            <a:buNone/>
          </a:pPr>
          <a:r>
            <a:rPr lang="en-US" sz="1400" kern="1200"/>
            <a:t>Return on Investment </a:t>
          </a:r>
        </a:p>
        <a:p>
          <a:pPr marL="0" lvl="0" indent="0" algn="ctr" defTabSz="889000">
            <a:lnSpc>
              <a:spcPct val="100000"/>
            </a:lnSpc>
            <a:spcBef>
              <a:spcPct val="0"/>
            </a:spcBef>
            <a:spcAft>
              <a:spcPct val="35000"/>
            </a:spcAft>
            <a:buNone/>
          </a:pPr>
          <a:r>
            <a:rPr lang="en-US" sz="1400" kern="1200"/>
            <a:t> </a:t>
          </a:r>
        </a:p>
      </dsp:txBody>
      <dsp:txXfrm>
        <a:off x="5407199" y="2581878"/>
        <a:ext cx="4320000" cy="90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6FA6E9-CF32-47B8-97C7-D39AAD21D4EC}">
      <dsp:nvSpPr>
        <dsp:cNvPr id="0" name=""/>
        <dsp:cNvSpPr/>
      </dsp:nvSpPr>
      <dsp:spPr>
        <a:xfrm>
          <a:off x="-188158" y="10490"/>
          <a:ext cx="6572250" cy="11720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33F335-D298-4275-8949-D021F29A7E76}">
      <dsp:nvSpPr>
        <dsp:cNvPr id="0" name=""/>
        <dsp:cNvSpPr/>
      </dsp:nvSpPr>
      <dsp:spPr>
        <a:xfrm>
          <a:off x="126614" y="274190"/>
          <a:ext cx="644602" cy="6446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2A52D6-7ABF-4588-A12A-F5646CAFCD58}">
      <dsp:nvSpPr>
        <dsp:cNvPr id="0" name=""/>
        <dsp:cNvSpPr/>
      </dsp:nvSpPr>
      <dsp:spPr>
        <a:xfrm>
          <a:off x="754647" y="10490"/>
          <a:ext cx="5878257" cy="117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37" tIns="124037" rIns="124037" bIns="124037" numCol="1" spcCol="1270" anchor="ctr" anchorCtr="0">
          <a:noAutofit/>
        </a:bodyPr>
        <a:lstStyle/>
        <a:p>
          <a:pPr marL="0" lvl="0" indent="0" algn="l" defTabSz="711200">
            <a:lnSpc>
              <a:spcPct val="100000"/>
            </a:lnSpc>
            <a:spcBef>
              <a:spcPct val="0"/>
            </a:spcBef>
            <a:spcAft>
              <a:spcPct val="35000"/>
            </a:spcAft>
            <a:buNone/>
          </a:pPr>
          <a:r>
            <a:rPr lang="en-US" sz="1600" kern="1200" dirty="0"/>
            <a:t>Payback Period = House Value 2017/ Annual Rental Income</a:t>
          </a:r>
        </a:p>
      </dsp:txBody>
      <dsp:txXfrm>
        <a:off x="754647" y="10490"/>
        <a:ext cx="5878257" cy="1172004"/>
      </dsp:txXfrm>
    </dsp:sp>
    <dsp:sp modelId="{5F8F6824-B717-42F0-9276-90E6A85A4F12}">
      <dsp:nvSpPr>
        <dsp:cNvPr id="0" name=""/>
        <dsp:cNvSpPr/>
      </dsp:nvSpPr>
      <dsp:spPr>
        <a:xfrm>
          <a:off x="-188158" y="1475495"/>
          <a:ext cx="6572250" cy="11720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D5C82F-59D5-45B7-860C-8F2054191DA3}">
      <dsp:nvSpPr>
        <dsp:cNvPr id="0" name=""/>
        <dsp:cNvSpPr/>
      </dsp:nvSpPr>
      <dsp:spPr>
        <a:xfrm>
          <a:off x="126614" y="1739196"/>
          <a:ext cx="644602" cy="6446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F841A9D-3EEF-4D7C-92F0-670C03B86F6C}">
      <dsp:nvSpPr>
        <dsp:cNvPr id="0" name=""/>
        <dsp:cNvSpPr/>
      </dsp:nvSpPr>
      <dsp:spPr>
        <a:xfrm>
          <a:off x="727993" y="1456438"/>
          <a:ext cx="5215937" cy="117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37" tIns="124037" rIns="124037" bIns="124037" numCol="1" spcCol="1270" anchor="ctr" anchorCtr="0">
          <a:noAutofit/>
        </a:bodyPr>
        <a:lstStyle/>
        <a:p>
          <a:pPr marL="0" lvl="0" indent="0" algn="l" defTabSz="711200">
            <a:lnSpc>
              <a:spcPct val="100000"/>
            </a:lnSpc>
            <a:spcBef>
              <a:spcPct val="0"/>
            </a:spcBef>
            <a:spcAft>
              <a:spcPct val="35000"/>
            </a:spcAft>
            <a:buNone/>
          </a:pPr>
          <a:r>
            <a:rPr lang="en-US" sz="1600" kern="1200" dirty="0"/>
            <a:t>ROI = (Annual Rental Income / House Value 2017 )*100</a:t>
          </a:r>
        </a:p>
      </dsp:txBody>
      <dsp:txXfrm>
        <a:off x="727993" y="1456438"/>
        <a:ext cx="5215937" cy="1172004"/>
      </dsp:txXfrm>
    </dsp:sp>
    <dsp:sp modelId="{2FB1EDB1-0486-4955-AC5F-25DCBEB2AEB0}">
      <dsp:nvSpPr>
        <dsp:cNvPr id="0" name=""/>
        <dsp:cNvSpPr/>
      </dsp:nvSpPr>
      <dsp:spPr>
        <a:xfrm>
          <a:off x="-188158" y="2940500"/>
          <a:ext cx="6572250" cy="11720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F5496E-8E34-4B2D-B81A-DD647E1B2530}">
      <dsp:nvSpPr>
        <dsp:cNvPr id="0" name=""/>
        <dsp:cNvSpPr/>
      </dsp:nvSpPr>
      <dsp:spPr>
        <a:xfrm>
          <a:off x="116674" y="3204201"/>
          <a:ext cx="644602" cy="6446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9D2012-A20C-42D6-8A82-428DEEE93FE6}">
      <dsp:nvSpPr>
        <dsp:cNvPr id="0" name=""/>
        <dsp:cNvSpPr/>
      </dsp:nvSpPr>
      <dsp:spPr>
        <a:xfrm>
          <a:off x="706843" y="2940500"/>
          <a:ext cx="5973865" cy="117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37" tIns="124037" rIns="124037" bIns="124037" numCol="1" spcCol="1270" anchor="ctr" anchorCtr="0">
          <a:noAutofit/>
        </a:bodyPr>
        <a:lstStyle/>
        <a:p>
          <a:pPr marL="0" lvl="0" indent="0" algn="l" defTabSz="711200">
            <a:lnSpc>
              <a:spcPct val="100000"/>
            </a:lnSpc>
            <a:spcBef>
              <a:spcPct val="0"/>
            </a:spcBef>
            <a:spcAft>
              <a:spcPct val="35000"/>
            </a:spcAft>
            <a:buNone/>
          </a:pPr>
          <a:r>
            <a:rPr lang="en-US" sz="1600" kern="1200" dirty="0"/>
            <a:t>Total Expected ROI = ROI + Property Value Appreciation Rate</a:t>
          </a:r>
        </a:p>
      </dsp:txBody>
      <dsp:txXfrm>
        <a:off x="706843" y="2940500"/>
        <a:ext cx="5973865" cy="1172004"/>
      </dsp:txXfrm>
    </dsp:sp>
    <dsp:sp modelId="{41E3F3CB-68EB-4085-90A0-6AC51DA26564}">
      <dsp:nvSpPr>
        <dsp:cNvPr id="0" name=""/>
        <dsp:cNvSpPr/>
      </dsp:nvSpPr>
      <dsp:spPr>
        <a:xfrm>
          <a:off x="-188158" y="4405505"/>
          <a:ext cx="6572250" cy="11720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F528E8-3FAC-48FE-8EE6-492178EA066C}">
      <dsp:nvSpPr>
        <dsp:cNvPr id="0" name=""/>
        <dsp:cNvSpPr/>
      </dsp:nvSpPr>
      <dsp:spPr>
        <a:xfrm>
          <a:off x="126614" y="4669206"/>
          <a:ext cx="644602" cy="6446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68DE3F-5A6B-4CA1-BA00-307EB19BCFDB}">
      <dsp:nvSpPr>
        <dsp:cNvPr id="0" name=""/>
        <dsp:cNvSpPr/>
      </dsp:nvSpPr>
      <dsp:spPr>
        <a:xfrm>
          <a:off x="800286" y="4415444"/>
          <a:ext cx="5786978" cy="117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37" tIns="124037" rIns="124037" bIns="124037" numCol="1" spcCol="1270" anchor="ctr" anchorCtr="0">
          <a:noAutofit/>
        </a:bodyPr>
        <a:lstStyle/>
        <a:p>
          <a:pPr marL="0" lvl="0" indent="0" algn="l" defTabSz="711200">
            <a:lnSpc>
              <a:spcPct val="100000"/>
            </a:lnSpc>
            <a:spcBef>
              <a:spcPct val="0"/>
            </a:spcBef>
            <a:spcAft>
              <a:spcPct val="35000"/>
            </a:spcAft>
            <a:buNone/>
          </a:pPr>
          <a:r>
            <a:rPr lang="en-US" sz="1600" kern="1200" dirty="0"/>
            <a:t>Expected Payback Period = 100 / Total Expected ROI</a:t>
          </a:r>
        </a:p>
      </dsp:txBody>
      <dsp:txXfrm>
        <a:off x="800286" y="4415444"/>
        <a:ext cx="5786978" cy="117200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56A77B-9306-604B-A3F9-56F001F6E68B}" type="datetimeFigureOut">
              <a:rPr lang="en-US" smtClean="0"/>
              <a:t>3/2/21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CBCD6F-4D8C-6E46-B3C5-F742BBA93B4E}" type="slidenum">
              <a:rPr lang="en-US" smtClean="0"/>
              <a:t>‹#›</a:t>
            </a:fld>
            <a:endParaRPr lang="en-US"/>
          </a:p>
        </p:txBody>
      </p:sp>
    </p:spTree>
    <p:extLst>
      <p:ext uri="{BB962C8B-B14F-4D97-AF65-F5344CB8AC3E}">
        <p14:creationId xmlns:p14="http://schemas.microsoft.com/office/powerpoint/2010/main" val="2593560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CBCD6F-4D8C-6E46-B3C5-F742BBA93B4E}" type="slidenum">
              <a:rPr lang="en-US" smtClean="0"/>
              <a:t>1</a:t>
            </a:fld>
            <a:endParaRPr lang="en-US"/>
          </a:p>
        </p:txBody>
      </p:sp>
    </p:spTree>
    <p:extLst>
      <p:ext uri="{BB962C8B-B14F-4D97-AF65-F5344CB8AC3E}">
        <p14:creationId xmlns:p14="http://schemas.microsoft.com/office/powerpoint/2010/main" val="1716384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CBCD6F-4D8C-6E46-B3C5-F742BBA93B4E}" type="slidenum">
              <a:rPr lang="en-US" smtClean="0"/>
              <a:t>10</a:t>
            </a:fld>
            <a:endParaRPr lang="en-US"/>
          </a:p>
        </p:txBody>
      </p:sp>
    </p:spTree>
    <p:extLst>
      <p:ext uri="{BB962C8B-B14F-4D97-AF65-F5344CB8AC3E}">
        <p14:creationId xmlns:p14="http://schemas.microsoft.com/office/powerpoint/2010/main" val="4171794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CBCD6F-4D8C-6E46-B3C5-F742BBA93B4E}" type="slidenum">
              <a:rPr lang="en-US" smtClean="0"/>
              <a:t>11</a:t>
            </a:fld>
            <a:endParaRPr lang="en-US"/>
          </a:p>
        </p:txBody>
      </p:sp>
    </p:spTree>
    <p:extLst>
      <p:ext uri="{BB962C8B-B14F-4D97-AF65-F5344CB8AC3E}">
        <p14:creationId xmlns:p14="http://schemas.microsoft.com/office/powerpoint/2010/main" val="1894214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CBCD6F-4D8C-6E46-B3C5-F742BBA93B4E}" type="slidenum">
              <a:rPr lang="en-US" smtClean="0"/>
              <a:t>12</a:t>
            </a:fld>
            <a:endParaRPr lang="en-US"/>
          </a:p>
        </p:txBody>
      </p:sp>
    </p:spTree>
    <p:extLst>
      <p:ext uri="{BB962C8B-B14F-4D97-AF65-F5344CB8AC3E}">
        <p14:creationId xmlns:p14="http://schemas.microsoft.com/office/powerpoint/2010/main" val="3796769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CBCD6F-4D8C-6E46-B3C5-F742BBA93B4E}" type="slidenum">
              <a:rPr lang="en-US" smtClean="0"/>
              <a:t>13</a:t>
            </a:fld>
            <a:endParaRPr lang="en-US"/>
          </a:p>
        </p:txBody>
      </p:sp>
    </p:spTree>
    <p:extLst>
      <p:ext uri="{BB962C8B-B14F-4D97-AF65-F5344CB8AC3E}">
        <p14:creationId xmlns:p14="http://schemas.microsoft.com/office/powerpoint/2010/main" val="3811819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CBCD6F-4D8C-6E46-B3C5-F742BBA93B4E}" type="slidenum">
              <a:rPr lang="en-US" smtClean="0"/>
              <a:t>14</a:t>
            </a:fld>
            <a:endParaRPr lang="en-US"/>
          </a:p>
        </p:txBody>
      </p:sp>
    </p:spTree>
    <p:extLst>
      <p:ext uri="{BB962C8B-B14F-4D97-AF65-F5344CB8AC3E}">
        <p14:creationId xmlns:p14="http://schemas.microsoft.com/office/powerpoint/2010/main" val="256221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CBCD6F-4D8C-6E46-B3C5-F742BBA93B4E}" type="slidenum">
              <a:rPr lang="en-US" smtClean="0"/>
              <a:t>15</a:t>
            </a:fld>
            <a:endParaRPr lang="en-US"/>
          </a:p>
        </p:txBody>
      </p:sp>
    </p:spTree>
    <p:extLst>
      <p:ext uri="{BB962C8B-B14F-4D97-AF65-F5344CB8AC3E}">
        <p14:creationId xmlns:p14="http://schemas.microsoft.com/office/powerpoint/2010/main" val="4009902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CBCD6F-4D8C-6E46-B3C5-F742BBA93B4E}" type="slidenum">
              <a:rPr lang="en-US" smtClean="0"/>
              <a:t>16</a:t>
            </a:fld>
            <a:endParaRPr lang="en-US"/>
          </a:p>
        </p:txBody>
      </p:sp>
    </p:spTree>
    <p:extLst>
      <p:ext uri="{BB962C8B-B14F-4D97-AF65-F5344CB8AC3E}">
        <p14:creationId xmlns:p14="http://schemas.microsoft.com/office/powerpoint/2010/main" val="2239812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CBCD6F-4D8C-6E46-B3C5-F742BBA93B4E}" type="slidenum">
              <a:rPr lang="en-US" smtClean="0"/>
              <a:t>18</a:t>
            </a:fld>
            <a:endParaRPr lang="en-US"/>
          </a:p>
        </p:txBody>
      </p:sp>
    </p:spTree>
    <p:extLst>
      <p:ext uri="{BB962C8B-B14F-4D97-AF65-F5344CB8AC3E}">
        <p14:creationId xmlns:p14="http://schemas.microsoft.com/office/powerpoint/2010/main" val="4067153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CBCD6F-4D8C-6E46-B3C5-F742BBA93B4E}" type="slidenum">
              <a:rPr lang="en-US" smtClean="0"/>
              <a:t>2</a:t>
            </a:fld>
            <a:endParaRPr lang="en-US"/>
          </a:p>
        </p:txBody>
      </p:sp>
    </p:spTree>
    <p:extLst>
      <p:ext uri="{BB962C8B-B14F-4D97-AF65-F5344CB8AC3E}">
        <p14:creationId xmlns:p14="http://schemas.microsoft.com/office/powerpoint/2010/main" val="1801723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CBCD6F-4D8C-6E46-B3C5-F742BBA93B4E}" type="slidenum">
              <a:rPr lang="en-US" smtClean="0"/>
              <a:t>3</a:t>
            </a:fld>
            <a:endParaRPr lang="en-US"/>
          </a:p>
        </p:txBody>
      </p:sp>
    </p:spTree>
    <p:extLst>
      <p:ext uri="{BB962C8B-B14F-4D97-AF65-F5344CB8AC3E}">
        <p14:creationId xmlns:p14="http://schemas.microsoft.com/office/powerpoint/2010/main" val="341306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CBCD6F-4D8C-6E46-B3C5-F742BBA93B4E}" type="slidenum">
              <a:rPr lang="en-US" smtClean="0"/>
              <a:t>4</a:t>
            </a:fld>
            <a:endParaRPr lang="en-US"/>
          </a:p>
        </p:txBody>
      </p:sp>
    </p:spTree>
    <p:extLst>
      <p:ext uri="{BB962C8B-B14F-4D97-AF65-F5344CB8AC3E}">
        <p14:creationId xmlns:p14="http://schemas.microsoft.com/office/powerpoint/2010/main" val="245691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CBCD6F-4D8C-6E46-B3C5-F742BBA93B4E}" type="slidenum">
              <a:rPr lang="en-US" smtClean="0"/>
              <a:t>5</a:t>
            </a:fld>
            <a:endParaRPr lang="en-US"/>
          </a:p>
        </p:txBody>
      </p:sp>
    </p:spTree>
    <p:extLst>
      <p:ext uri="{BB962C8B-B14F-4D97-AF65-F5344CB8AC3E}">
        <p14:creationId xmlns:p14="http://schemas.microsoft.com/office/powerpoint/2010/main" val="2381997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CBCD6F-4D8C-6E46-B3C5-F742BBA93B4E}" type="slidenum">
              <a:rPr lang="en-US" smtClean="0"/>
              <a:t>6</a:t>
            </a:fld>
            <a:endParaRPr lang="en-US"/>
          </a:p>
        </p:txBody>
      </p:sp>
    </p:spTree>
    <p:extLst>
      <p:ext uri="{BB962C8B-B14F-4D97-AF65-F5344CB8AC3E}">
        <p14:creationId xmlns:p14="http://schemas.microsoft.com/office/powerpoint/2010/main" val="3756643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CBCD6F-4D8C-6E46-B3C5-F742BBA93B4E}" type="slidenum">
              <a:rPr lang="en-US" smtClean="0"/>
              <a:t>7</a:t>
            </a:fld>
            <a:endParaRPr lang="en-US"/>
          </a:p>
        </p:txBody>
      </p:sp>
    </p:spTree>
    <p:extLst>
      <p:ext uri="{BB962C8B-B14F-4D97-AF65-F5344CB8AC3E}">
        <p14:creationId xmlns:p14="http://schemas.microsoft.com/office/powerpoint/2010/main" val="1910608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CBCD6F-4D8C-6E46-B3C5-F742BBA93B4E}" type="slidenum">
              <a:rPr lang="en-US" smtClean="0"/>
              <a:t>8</a:t>
            </a:fld>
            <a:endParaRPr lang="en-US"/>
          </a:p>
        </p:txBody>
      </p:sp>
    </p:spTree>
    <p:extLst>
      <p:ext uri="{BB962C8B-B14F-4D97-AF65-F5344CB8AC3E}">
        <p14:creationId xmlns:p14="http://schemas.microsoft.com/office/powerpoint/2010/main" val="3511207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CBCD6F-4D8C-6E46-B3C5-F742BBA93B4E}" type="slidenum">
              <a:rPr lang="en-US" smtClean="0"/>
              <a:t>9</a:t>
            </a:fld>
            <a:endParaRPr lang="en-US"/>
          </a:p>
        </p:txBody>
      </p:sp>
    </p:spTree>
    <p:extLst>
      <p:ext uri="{BB962C8B-B14F-4D97-AF65-F5344CB8AC3E}">
        <p14:creationId xmlns:p14="http://schemas.microsoft.com/office/powerpoint/2010/main" val="46734724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C4D785-25EE-2F49-8E0E-3E05A8337394}" type="datetime1">
              <a:rPr lang="en-US" smtClean="0"/>
              <a:t>3/2/21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312CC964-A50B-4C29-B4E4-2C30BB34CCF3}" type="slidenum">
              <a:rPr lang="en-US" smtClean="0"/>
              <a:t>‹#›</a:t>
            </a:fld>
            <a:endParaRPr lang="en-US"/>
          </a:p>
        </p:txBody>
      </p:sp>
    </p:spTree>
    <p:extLst>
      <p:ext uri="{BB962C8B-B14F-4D97-AF65-F5344CB8AC3E}">
        <p14:creationId xmlns:p14="http://schemas.microsoft.com/office/powerpoint/2010/main" val="1713433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4CA218-E013-6E48-B7A1-DAFAB5CA31F3}" type="datetime1">
              <a:rPr lang="en-US" smtClean="0"/>
              <a:t>3/2/21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253192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C3F59B-3F0E-6E49-956B-8D34D3790EC7}" type="datetime1">
              <a:rPr lang="en-US" smtClean="0"/>
              <a:t>3/2/21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734781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A7D3EE-5CE3-6F45-A117-B680D792142A}" type="datetime1">
              <a:rPr lang="en-US" smtClean="0"/>
              <a:t>3/2/21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4242373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DFD4CF5F-2532-214B-8505-06D38C88AC06}" type="datetime1">
              <a:rPr lang="en-US" smtClean="0"/>
              <a:t>3/2/21</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312CC964-A50B-4C29-B4E4-2C30BB34CCF3}" type="slidenum">
              <a:rPr lang="en-US" smtClean="0"/>
              <a:t>‹#›</a:t>
            </a:fld>
            <a:endParaRPr lang="en-US"/>
          </a:p>
        </p:txBody>
      </p:sp>
    </p:spTree>
    <p:extLst>
      <p:ext uri="{BB962C8B-B14F-4D97-AF65-F5344CB8AC3E}">
        <p14:creationId xmlns:p14="http://schemas.microsoft.com/office/powerpoint/2010/main" val="27208959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F63A5C-6D75-814C-A9D6-B206F3B43A5C}" type="datetime1">
              <a:rPr lang="en-US" smtClean="0"/>
              <a:t>3/2/21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1333331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39805D-BA00-9746-A0C5-16371FF11C99}" type="datetime1">
              <a:rPr lang="en-US" smtClean="0"/>
              <a:t>3/2/21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2CC964-A50B-4C29-B4E4-2C30BB34CCF3}"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84437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5A192C4-D866-0B40-B21D-6C78BB72EDBC}" type="datetime1">
              <a:rPr lang="en-US" smtClean="0"/>
              <a:t>3/2/21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2CC964-A50B-4C29-B4E4-2C30BB34CCF3}"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7784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94BD94-90B6-2E4B-BBBE-33892531F591}" type="datetime1">
              <a:rPr lang="en-US" smtClean="0"/>
              <a:t>3/2/21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170145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B52F2-53BB-7841-849F-4BF921352E23}" type="datetime1">
              <a:rPr lang="en-US" smtClean="0"/>
              <a:t>3/2/21</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754828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F18381-FF2E-F04F-ADFB-A807D7887304}" type="datetime1">
              <a:rPr lang="en-US" smtClean="0"/>
              <a:t>3/2/21</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312CC964-A50B-4C29-B4E4-2C30BB34CCF3}" type="slidenum">
              <a:rPr lang="en-US" smtClean="0"/>
              <a:t>‹#›</a:t>
            </a:fld>
            <a:endParaRPr lang="en-US"/>
          </a:p>
        </p:txBody>
      </p:sp>
    </p:spTree>
    <p:extLst>
      <p:ext uri="{BB962C8B-B14F-4D97-AF65-F5344CB8AC3E}">
        <p14:creationId xmlns:p14="http://schemas.microsoft.com/office/powerpoint/2010/main" val="31805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A06145B6-0895-A042-B941-0743F95585D8}" type="datetime1">
              <a:rPr lang="en-US" smtClean="0"/>
              <a:t>3/2/21</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n-lt"/>
              </a:defRPr>
            </a:lvl1pPr>
          </a:lstStyle>
          <a:p>
            <a:fld id="{312CC964-A50B-4C29-B4E4-2C30BB34CCF3}" type="slidenum">
              <a:rPr lang="en-US" smtClean="0"/>
              <a:t>‹#›</a:t>
            </a:fld>
            <a:endParaRPr lang="en-US"/>
          </a:p>
        </p:txBody>
      </p:sp>
    </p:spTree>
    <p:extLst>
      <p:ext uri="{BB962C8B-B14F-4D97-AF65-F5344CB8AC3E}">
        <p14:creationId xmlns:p14="http://schemas.microsoft.com/office/powerpoint/2010/main" val="1690261705"/>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file:///Users/minootaghavi/Downloads/Total%20Expected%20ROI.html" TargetMode="Externa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file:///Users/minootaghavi/Downloads/ROI.html" TargetMode="Externa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microsoft.com/office/2007/relationships/hdphoto" Target="../media/hdphoto2.wdp"/><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4.png"/><Relationship Id="rId7" Type="http://schemas.openxmlformats.org/officeDocument/2006/relationships/diagramLayout" Target="../diagrams/layout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Data" Target="../diagrams/data2.xml"/><Relationship Id="rId5" Type="http://schemas.openxmlformats.org/officeDocument/2006/relationships/image" Target="../media/image2.png"/><Relationship Id="rId10" Type="http://schemas.microsoft.com/office/2007/relationships/diagramDrawing" Target="../diagrams/drawing2.xml"/><Relationship Id="rId4" Type="http://schemas.microsoft.com/office/2007/relationships/hdphoto" Target="../media/hdphoto2.wdp"/><Relationship Id="rId9" Type="http://schemas.openxmlformats.org/officeDocument/2006/relationships/diagramColors" Target="../diagrams/colors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0393-CE6A-B849-AEB1-024F6DF841C3}"/>
              </a:ext>
            </a:extLst>
          </p:cNvPr>
          <p:cNvSpPr>
            <a:spLocks noGrp="1"/>
          </p:cNvSpPr>
          <p:nvPr>
            <p:ph type="ctrTitle"/>
          </p:nvPr>
        </p:nvSpPr>
        <p:spPr>
          <a:xfrm>
            <a:off x="1047252" y="1864504"/>
            <a:ext cx="10455303" cy="1622451"/>
          </a:xfrm>
        </p:spPr>
        <p:txBody>
          <a:bodyPr>
            <a:normAutofit/>
          </a:bodyPr>
          <a:lstStyle/>
          <a:p>
            <a:r>
              <a:rPr lang="en-US" sz="4800" b="1" dirty="0"/>
              <a:t>Top NYC Zip codes </a:t>
            </a:r>
            <a:br>
              <a:rPr lang="en-US" sz="4800" b="1" dirty="0"/>
            </a:br>
            <a:r>
              <a:rPr lang="en-US" sz="4800" b="1" dirty="0"/>
              <a:t>                                       to Invest in!</a:t>
            </a:r>
          </a:p>
        </p:txBody>
      </p:sp>
      <p:sp>
        <p:nvSpPr>
          <p:cNvPr id="3" name="Subtitle 2">
            <a:extLst>
              <a:ext uri="{FF2B5EF4-FFF2-40B4-BE49-F238E27FC236}">
                <a16:creationId xmlns:a16="http://schemas.microsoft.com/office/drawing/2014/main" id="{B9B038C6-E89F-6242-BC6E-52770A04B434}"/>
              </a:ext>
            </a:extLst>
          </p:cNvPr>
          <p:cNvSpPr>
            <a:spLocks noGrp="1"/>
          </p:cNvSpPr>
          <p:nvPr>
            <p:ph type="subTitle" idx="1"/>
          </p:nvPr>
        </p:nvSpPr>
        <p:spPr>
          <a:xfrm>
            <a:off x="6583017" y="3754415"/>
            <a:ext cx="3483865" cy="1709917"/>
          </a:xfrm>
        </p:spPr>
        <p:txBody>
          <a:bodyPr anchor="ctr">
            <a:normAutofit/>
          </a:bodyPr>
          <a:lstStyle/>
          <a:p>
            <a:r>
              <a:rPr lang="en-US" sz="3200" dirty="0" err="1">
                <a:latin typeface="+mj-lt"/>
              </a:rPr>
              <a:t>Minoo</a:t>
            </a:r>
            <a:r>
              <a:rPr lang="en-US" sz="3200" dirty="0">
                <a:latin typeface="+mj-lt"/>
              </a:rPr>
              <a:t> </a:t>
            </a:r>
            <a:r>
              <a:rPr lang="en-US" sz="3200" dirty="0" err="1">
                <a:latin typeface="+mj-lt"/>
              </a:rPr>
              <a:t>Taghavi</a:t>
            </a:r>
            <a:endParaRPr lang="en-US" sz="3200" dirty="0">
              <a:latin typeface="+mj-lt"/>
            </a:endParaRPr>
          </a:p>
        </p:txBody>
      </p:sp>
      <p:sp>
        <p:nvSpPr>
          <p:cNvPr id="9" name="Slide Number Placeholder 8">
            <a:extLst>
              <a:ext uri="{FF2B5EF4-FFF2-40B4-BE49-F238E27FC236}">
                <a16:creationId xmlns:a16="http://schemas.microsoft.com/office/drawing/2014/main" id="{A281475B-7B43-B545-BD6E-E36B97DC9FDB}"/>
              </a:ext>
            </a:extLst>
          </p:cNvPr>
          <p:cNvSpPr>
            <a:spLocks noGrp="1"/>
          </p:cNvSpPr>
          <p:nvPr>
            <p:ph type="sldNum" sz="quarter" idx="12"/>
          </p:nvPr>
        </p:nvSpPr>
        <p:spPr/>
        <p:txBody>
          <a:bodyPr/>
          <a:lstStyle/>
          <a:p>
            <a:fld id="{312CC964-A50B-4C29-B4E4-2C30BB34CCF3}" type="slidenum">
              <a:rPr lang="en-US" smtClean="0"/>
              <a:t>1</a:t>
            </a:fld>
            <a:endParaRPr lang="en-US" dirty="0"/>
          </a:p>
        </p:txBody>
      </p:sp>
    </p:spTree>
    <p:extLst>
      <p:ext uri="{BB962C8B-B14F-4D97-AF65-F5344CB8AC3E}">
        <p14:creationId xmlns:p14="http://schemas.microsoft.com/office/powerpoint/2010/main" val="201273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6AC31C9-CD7A-4BBB-B336-11A97E4E0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3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1106903C-4194-4424-B8DB-22668A72EF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3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F3164613-CE15-4AB6-9340-D6CAC779C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3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9" name="Group 18">
            <a:extLst>
              <a:ext uri="{FF2B5EF4-FFF2-40B4-BE49-F238E27FC236}">
                <a16:creationId xmlns:a16="http://schemas.microsoft.com/office/drawing/2014/main" id="{3372564C-530B-4E5A-9D7D-8247F6B20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20" name="Oval 19">
              <a:extLst>
                <a:ext uri="{FF2B5EF4-FFF2-40B4-BE49-F238E27FC236}">
                  <a16:creationId xmlns:a16="http://schemas.microsoft.com/office/drawing/2014/main" id="{B33D95E9-66CD-497A-BE03-10507B4EC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sp>
        <p:sp>
          <p:nvSpPr>
            <p:cNvPr id="21" name="Oval 20">
              <a:extLst>
                <a:ext uri="{FF2B5EF4-FFF2-40B4-BE49-F238E27FC236}">
                  <a16:creationId xmlns:a16="http://schemas.microsoft.com/office/drawing/2014/main" id="{4B9BA47A-8741-43F2-98A0-6467344FA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3" name="Rectangle 22">
            <a:extLst>
              <a:ext uri="{FF2B5EF4-FFF2-40B4-BE49-F238E27FC236}">
                <a16:creationId xmlns:a16="http://schemas.microsoft.com/office/drawing/2014/main" id="{F017824D-C188-4C8A-903F-78F900C87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Rectangle 24">
            <a:extLst>
              <a:ext uri="{FF2B5EF4-FFF2-40B4-BE49-F238E27FC236}">
                <a16:creationId xmlns:a16="http://schemas.microsoft.com/office/drawing/2014/main" id="{55EBDAB1-2FF3-46AF-83FE-BB64C04F1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7367"/>
            <a:ext cx="12192000" cy="261046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936592-B00A-AB4F-A5A9-69183DAFFD19}"/>
              </a:ext>
            </a:extLst>
          </p:cNvPr>
          <p:cNvSpPr>
            <a:spLocks noGrp="1"/>
          </p:cNvSpPr>
          <p:nvPr>
            <p:ph type="title"/>
          </p:nvPr>
        </p:nvSpPr>
        <p:spPr>
          <a:xfrm>
            <a:off x="182668" y="4519270"/>
            <a:ext cx="11143826" cy="1472224"/>
          </a:xfrm>
        </p:spPr>
        <p:txBody>
          <a:bodyPr vert="horz" lIns="91440" tIns="45720" rIns="91440" bIns="45720" rtlCol="0" anchor="b">
            <a:normAutofit/>
          </a:bodyPr>
          <a:lstStyle/>
          <a:p>
            <a:pPr>
              <a:lnSpc>
                <a:spcPct val="85000"/>
              </a:lnSpc>
            </a:pPr>
            <a:r>
              <a:rPr lang="en-US" sz="3900" dirty="0">
                <a:blipFill dpi="0" rotWithShape="1">
                  <a:blip r:embed="rId5"/>
                  <a:srcRect/>
                  <a:tile tx="6350" ty="-127000" sx="65000" sy="64000" flip="none" algn="tl"/>
                </a:blipFill>
              </a:rPr>
              <a:t>Expected ROI % vs. ROI % per Zip code</a:t>
            </a:r>
          </a:p>
        </p:txBody>
      </p:sp>
      <p:grpSp>
        <p:nvGrpSpPr>
          <p:cNvPr id="27" name="Group 26">
            <a:extLst>
              <a:ext uri="{FF2B5EF4-FFF2-40B4-BE49-F238E27FC236}">
                <a16:creationId xmlns:a16="http://schemas.microsoft.com/office/drawing/2014/main" id="{0D47206B-24DF-4998-A620-28A176BEFA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9685338" y="4460675"/>
            <a:chExt cx="1080904" cy="1080902"/>
          </a:xfrm>
        </p:grpSpPr>
        <p:sp>
          <p:nvSpPr>
            <p:cNvPr id="28" name="Oval 27">
              <a:extLst>
                <a:ext uri="{FF2B5EF4-FFF2-40B4-BE49-F238E27FC236}">
                  <a16:creationId xmlns:a16="http://schemas.microsoft.com/office/drawing/2014/main" id="{90487EE7-EC24-41EA-BA85-A4DD7CD75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9" name="Oval 28">
              <a:extLst>
                <a:ext uri="{FF2B5EF4-FFF2-40B4-BE49-F238E27FC236}">
                  <a16:creationId xmlns:a16="http://schemas.microsoft.com/office/drawing/2014/main" id="{169731C3-FE35-4001-9A55-AA63D8D70B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A0E805E0-1A2D-C840-B9B2-3CAF938FC4BE}"/>
              </a:ext>
            </a:extLst>
          </p:cNvPr>
          <p:cNvSpPr>
            <a:spLocks noGrp="1"/>
          </p:cNvSpPr>
          <p:nvPr>
            <p:ph type="sldNum" sz="quarter" idx="12"/>
          </p:nvPr>
        </p:nvSpPr>
        <p:spPr>
          <a:xfrm>
            <a:off x="10191893" y="5331907"/>
            <a:ext cx="1193868" cy="640080"/>
          </a:xfrm>
        </p:spPr>
        <p:txBody>
          <a:bodyPr vert="horz" lIns="91440" tIns="45720" rIns="91440" bIns="45720" rtlCol="0" anchor="ctr">
            <a:normAutofit/>
          </a:bodyPr>
          <a:lstStyle/>
          <a:p>
            <a:pPr defTabSz="457200">
              <a:spcAft>
                <a:spcPts val="600"/>
              </a:spcAft>
            </a:pPr>
            <a:fld id="{312CC964-A50B-4C29-B4E4-2C30BB34CCF3}" type="slidenum">
              <a:rPr lang="en-US" sz="2800" smtClean="0"/>
              <a:pPr defTabSz="457200">
                <a:spcAft>
                  <a:spcPts val="600"/>
                </a:spcAft>
              </a:pPr>
              <a:t>10</a:t>
            </a:fld>
            <a:endParaRPr lang="en-US" sz="2800"/>
          </a:p>
        </p:txBody>
      </p:sp>
      <p:pic>
        <p:nvPicPr>
          <p:cNvPr id="10" name="Picture 9" descr="Chart, bar chart&#10;&#10;Description automatically generated">
            <a:extLst>
              <a:ext uri="{FF2B5EF4-FFF2-40B4-BE49-F238E27FC236}">
                <a16:creationId xmlns:a16="http://schemas.microsoft.com/office/drawing/2014/main" id="{5EA24C55-656C-B145-AA07-AC15B6C6A8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006" y="906669"/>
            <a:ext cx="5887206" cy="2604642"/>
          </a:xfrm>
          <a:prstGeom prst="rect">
            <a:avLst/>
          </a:prstGeom>
        </p:spPr>
      </p:pic>
      <p:pic>
        <p:nvPicPr>
          <p:cNvPr id="14" name="Picture 13" descr="A picture containing chart&#10;&#10;Description automatically generated">
            <a:extLst>
              <a:ext uri="{FF2B5EF4-FFF2-40B4-BE49-F238E27FC236}">
                <a16:creationId xmlns:a16="http://schemas.microsoft.com/office/drawing/2014/main" id="{208CF1E9-0B8D-8E44-A271-FB44154E39C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23289" y="862260"/>
            <a:ext cx="5887206" cy="2657378"/>
          </a:xfrm>
          <a:prstGeom prst="rect">
            <a:avLst/>
          </a:prstGeom>
        </p:spPr>
      </p:pic>
    </p:spTree>
    <p:extLst>
      <p:ext uri="{BB962C8B-B14F-4D97-AF65-F5344CB8AC3E}">
        <p14:creationId xmlns:p14="http://schemas.microsoft.com/office/powerpoint/2010/main" val="2168326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6AC31C9-CD7A-4BBB-B336-11A97E4E0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3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1106903C-4194-4424-B8DB-22668A72EF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3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F3164613-CE15-4AB6-9340-D6CAC779C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3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5" name="Group 24">
            <a:extLst>
              <a:ext uri="{FF2B5EF4-FFF2-40B4-BE49-F238E27FC236}">
                <a16:creationId xmlns:a16="http://schemas.microsoft.com/office/drawing/2014/main" id="{3372564C-530B-4E5A-9D7D-8247F6B208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26" name="Oval 25">
              <a:extLst>
                <a:ext uri="{FF2B5EF4-FFF2-40B4-BE49-F238E27FC236}">
                  <a16:creationId xmlns:a16="http://schemas.microsoft.com/office/drawing/2014/main" id="{B33D95E9-66CD-497A-BE03-10507B4EC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sp>
        <p:sp>
          <p:nvSpPr>
            <p:cNvPr id="27" name="Oval 26">
              <a:extLst>
                <a:ext uri="{FF2B5EF4-FFF2-40B4-BE49-F238E27FC236}">
                  <a16:creationId xmlns:a16="http://schemas.microsoft.com/office/drawing/2014/main" id="{4B9BA47A-8741-43F2-98A0-6467344FA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9" name="Rectangle 28">
            <a:extLst>
              <a:ext uri="{FF2B5EF4-FFF2-40B4-BE49-F238E27FC236}">
                <a16:creationId xmlns:a16="http://schemas.microsoft.com/office/drawing/2014/main" id="{F017824D-C188-4C8A-903F-78F900C87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Rectangle 30">
            <a:extLst>
              <a:ext uri="{FF2B5EF4-FFF2-40B4-BE49-F238E27FC236}">
                <a16:creationId xmlns:a16="http://schemas.microsoft.com/office/drawing/2014/main" id="{55EBDAB1-2FF3-46AF-83FE-BB64C04F1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7367"/>
            <a:ext cx="12192000" cy="261046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936592-B00A-AB4F-A5A9-69183DAFFD19}"/>
              </a:ext>
            </a:extLst>
          </p:cNvPr>
          <p:cNvSpPr>
            <a:spLocks noGrp="1"/>
          </p:cNvSpPr>
          <p:nvPr>
            <p:ph type="title"/>
          </p:nvPr>
        </p:nvSpPr>
        <p:spPr>
          <a:xfrm>
            <a:off x="920834" y="4826487"/>
            <a:ext cx="11907078" cy="1472224"/>
          </a:xfrm>
        </p:spPr>
        <p:txBody>
          <a:bodyPr vert="horz" lIns="91440" tIns="45720" rIns="91440" bIns="45720" rtlCol="0" anchor="b">
            <a:normAutofit/>
          </a:bodyPr>
          <a:lstStyle/>
          <a:p>
            <a:pPr>
              <a:lnSpc>
                <a:spcPct val="85000"/>
              </a:lnSpc>
            </a:pPr>
            <a:r>
              <a:rPr lang="en-US" sz="4000" dirty="0">
                <a:blipFill dpi="0" rotWithShape="1">
                  <a:blip r:embed="rId5"/>
                  <a:srcRect/>
                  <a:tile tx="6350" ty="-127000" sx="65000" sy="64000" flip="none" algn="tl"/>
                </a:blipFill>
              </a:rPr>
              <a:t>Median 2017 Properties’ Values vs. </a:t>
            </a:r>
            <a:br>
              <a:rPr lang="en-US" sz="4000" dirty="0">
                <a:blipFill dpi="0" rotWithShape="1">
                  <a:blip r:embed="rId5"/>
                  <a:srcRect/>
                  <a:tile tx="6350" ty="-127000" sx="65000" sy="64000" flip="none" algn="tl"/>
                </a:blipFill>
              </a:rPr>
            </a:br>
            <a:r>
              <a:rPr lang="en-US" sz="4000" dirty="0">
                <a:blipFill dpi="0" rotWithShape="1">
                  <a:blip r:embed="rId5"/>
                  <a:srcRect/>
                  <a:tile tx="6350" ty="-127000" sx="65000" sy="64000" flip="none" algn="tl"/>
                </a:blipFill>
              </a:rPr>
              <a:t>Payback Period per Zio code</a:t>
            </a:r>
          </a:p>
        </p:txBody>
      </p:sp>
      <p:grpSp>
        <p:nvGrpSpPr>
          <p:cNvPr id="33" name="Group 32">
            <a:extLst>
              <a:ext uri="{FF2B5EF4-FFF2-40B4-BE49-F238E27FC236}">
                <a16:creationId xmlns:a16="http://schemas.microsoft.com/office/drawing/2014/main" id="{0D47206B-24DF-4998-A620-28A176BEFA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9685338" y="4460675"/>
            <a:chExt cx="1080904" cy="1080902"/>
          </a:xfrm>
        </p:grpSpPr>
        <p:sp>
          <p:nvSpPr>
            <p:cNvPr id="34" name="Oval 33">
              <a:extLst>
                <a:ext uri="{FF2B5EF4-FFF2-40B4-BE49-F238E27FC236}">
                  <a16:creationId xmlns:a16="http://schemas.microsoft.com/office/drawing/2014/main" id="{90487EE7-EC24-41EA-BA85-A4DD7CD75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5" name="Oval 34">
              <a:extLst>
                <a:ext uri="{FF2B5EF4-FFF2-40B4-BE49-F238E27FC236}">
                  <a16:creationId xmlns:a16="http://schemas.microsoft.com/office/drawing/2014/main" id="{169731C3-FE35-4001-9A55-AA63D8D70B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A0E805E0-1A2D-C840-B9B2-3CAF938FC4BE}"/>
              </a:ext>
            </a:extLst>
          </p:cNvPr>
          <p:cNvSpPr>
            <a:spLocks noGrp="1"/>
          </p:cNvSpPr>
          <p:nvPr>
            <p:ph type="sldNum" sz="quarter" idx="12"/>
          </p:nvPr>
        </p:nvSpPr>
        <p:spPr>
          <a:xfrm>
            <a:off x="10191893" y="5331907"/>
            <a:ext cx="1193868" cy="640080"/>
          </a:xfrm>
        </p:spPr>
        <p:txBody>
          <a:bodyPr vert="horz" lIns="91440" tIns="45720" rIns="91440" bIns="45720" rtlCol="0" anchor="ctr">
            <a:normAutofit/>
          </a:bodyPr>
          <a:lstStyle/>
          <a:p>
            <a:pPr defTabSz="457200">
              <a:spcAft>
                <a:spcPts val="600"/>
              </a:spcAft>
            </a:pPr>
            <a:fld id="{312CC964-A50B-4C29-B4E4-2C30BB34CCF3}" type="slidenum">
              <a:rPr lang="en-US" sz="2800" smtClean="0"/>
              <a:pPr defTabSz="457200">
                <a:spcAft>
                  <a:spcPts val="600"/>
                </a:spcAft>
              </a:pPr>
              <a:t>11</a:t>
            </a:fld>
            <a:endParaRPr lang="en-US" sz="2800"/>
          </a:p>
        </p:txBody>
      </p:sp>
      <p:pic>
        <p:nvPicPr>
          <p:cNvPr id="5" name="Picture 4" descr="Chart, bar chart&#10;&#10;Description automatically generated">
            <a:extLst>
              <a:ext uri="{FF2B5EF4-FFF2-40B4-BE49-F238E27FC236}">
                <a16:creationId xmlns:a16="http://schemas.microsoft.com/office/drawing/2014/main" id="{2D6A1782-5BAD-0E45-B7FD-22AF0AD5883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67259" y="955670"/>
            <a:ext cx="5991520" cy="2644742"/>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DF5E096C-EAF2-D249-ABBF-BFD49B0511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40" y="925490"/>
            <a:ext cx="5991520" cy="2679777"/>
          </a:xfrm>
          <a:prstGeom prst="rect">
            <a:avLst/>
          </a:prstGeom>
        </p:spPr>
      </p:pic>
    </p:spTree>
    <p:extLst>
      <p:ext uri="{BB962C8B-B14F-4D97-AF65-F5344CB8AC3E}">
        <p14:creationId xmlns:p14="http://schemas.microsoft.com/office/powerpoint/2010/main" val="2886229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01405D5-00BB-4CF4-AD7C-99307AD0E3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070" y="0"/>
            <a:ext cx="7541930"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354609-C458-9444-B4DB-E103CE9F2E0F}"/>
              </a:ext>
            </a:extLst>
          </p:cNvPr>
          <p:cNvSpPr>
            <a:spLocks noGrp="1"/>
          </p:cNvSpPr>
          <p:nvPr>
            <p:ph type="title"/>
          </p:nvPr>
        </p:nvSpPr>
        <p:spPr>
          <a:xfrm>
            <a:off x="-8238" y="-58804"/>
            <a:ext cx="11222591" cy="1609344"/>
          </a:xfrm>
          <a:ln>
            <a:noFill/>
          </a:ln>
        </p:spPr>
        <p:txBody>
          <a:bodyPr>
            <a:normAutofit/>
          </a:bodyPr>
          <a:lstStyle/>
          <a:p>
            <a:r>
              <a:rPr lang="en-US" sz="3300" dirty="0"/>
              <a:t>Feature Correlations</a:t>
            </a:r>
            <a:br>
              <a:rPr lang="en-US" sz="3000" dirty="0"/>
            </a:br>
            <a:r>
              <a:rPr lang="en-US" sz="2600" dirty="0"/>
              <a:t>NYC Zip codes' 2017 Property Values and Annual Rental Income</a:t>
            </a:r>
          </a:p>
        </p:txBody>
      </p:sp>
      <p:grpSp>
        <p:nvGrpSpPr>
          <p:cNvPr id="19" name="Group 18">
            <a:extLst>
              <a:ext uri="{FF2B5EF4-FFF2-40B4-BE49-F238E27FC236}">
                <a16:creationId xmlns:a16="http://schemas.microsoft.com/office/drawing/2014/main" id="{F7280E79-C444-44A5-9B4A-113D8FD637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0" name="Oval 19">
              <a:extLst>
                <a:ext uri="{FF2B5EF4-FFF2-40B4-BE49-F238E27FC236}">
                  <a16:creationId xmlns:a16="http://schemas.microsoft.com/office/drawing/2014/main" id="{C79A3B04-0EBA-484C-9BCE-4C4BAAE1B8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1" name="Oval 20">
              <a:extLst>
                <a:ext uri="{FF2B5EF4-FFF2-40B4-BE49-F238E27FC236}">
                  <a16:creationId xmlns:a16="http://schemas.microsoft.com/office/drawing/2014/main" id="{2B691089-CAB1-40B0-BCB1-71528A2C56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2E8A1051-377F-9042-A5F4-EFA5298F7237}"/>
              </a:ext>
            </a:extLst>
          </p:cNvPr>
          <p:cNvSpPr>
            <a:spLocks noGrp="1"/>
          </p:cNvSpPr>
          <p:nvPr>
            <p:ph type="sldNum" sz="quarter" idx="12"/>
          </p:nvPr>
        </p:nvSpPr>
        <p:spPr>
          <a:xfrm>
            <a:off x="11311128" y="6272784"/>
            <a:ext cx="640080" cy="365125"/>
          </a:xfrm>
        </p:spPr>
        <p:txBody>
          <a:bodyPr>
            <a:normAutofit/>
          </a:bodyPr>
          <a:lstStyle/>
          <a:p>
            <a:pPr>
              <a:spcAft>
                <a:spcPts val="600"/>
              </a:spcAft>
            </a:pPr>
            <a:fld id="{312CC964-A50B-4C29-B4E4-2C30BB34CCF3}" type="slidenum">
              <a:rPr lang="en-US" smtClean="0"/>
              <a:pPr>
                <a:spcAft>
                  <a:spcPts val="600"/>
                </a:spcAft>
              </a:pPr>
              <a:t>12</a:t>
            </a:fld>
            <a:endParaRPr lang="en-US"/>
          </a:p>
        </p:txBody>
      </p:sp>
      <p:pic>
        <p:nvPicPr>
          <p:cNvPr id="22" name="Picture 21" descr="Chart, scatter chart&#10;&#10;Description automatically generated">
            <a:extLst>
              <a:ext uri="{FF2B5EF4-FFF2-40B4-BE49-F238E27FC236}">
                <a16:creationId xmlns:a16="http://schemas.microsoft.com/office/drawing/2014/main" id="{55FADBA8-4CEA-3146-914E-E44D4CBD9D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7187" y="1219961"/>
            <a:ext cx="8720866" cy="5232521"/>
          </a:xfrm>
          <a:prstGeom prst="rect">
            <a:avLst/>
          </a:prstGeom>
        </p:spPr>
      </p:pic>
    </p:spTree>
    <p:extLst>
      <p:ext uri="{BB962C8B-B14F-4D97-AF65-F5344CB8AC3E}">
        <p14:creationId xmlns:p14="http://schemas.microsoft.com/office/powerpoint/2010/main" val="32981456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CCCD99C-7D8E-4797-981B-A22148DEB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3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90C743A-8661-482F-9A41-8A7025172C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3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94477E0-CE85-4388-9987-2E6C9BFEC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3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1D10CA79-B03E-42D2-AD45-46B9BA89E1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28" name="Oval 27">
              <a:extLst>
                <a:ext uri="{FF2B5EF4-FFF2-40B4-BE49-F238E27FC236}">
                  <a16:creationId xmlns:a16="http://schemas.microsoft.com/office/drawing/2014/main" id="{985D6C09-FCD4-49C5-90D8-D91E40182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9" name="Oval 28">
              <a:extLst>
                <a:ext uri="{FF2B5EF4-FFF2-40B4-BE49-F238E27FC236}">
                  <a16:creationId xmlns:a16="http://schemas.microsoft.com/office/drawing/2014/main" id="{CA2921E5-E3D2-4B5A-A07C-316D34C352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31" name="Rectangle 30">
            <a:extLst>
              <a:ext uri="{FF2B5EF4-FFF2-40B4-BE49-F238E27FC236}">
                <a16:creationId xmlns:a16="http://schemas.microsoft.com/office/drawing/2014/main" id="{F06EAF46-2058-42AE-9B15-4A796F215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Rectangle 32">
            <a:extLst>
              <a:ext uri="{FF2B5EF4-FFF2-40B4-BE49-F238E27FC236}">
                <a16:creationId xmlns:a16="http://schemas.microsoft.com/office/drawing/2014/main" id="{C6FF3930-8C31-4336-B80A-42642AFA80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928117"/>
            <a:ext cx="10351008"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1449F38-16C4-44F9-88AF-8A6F8A47C3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85470" y="1110053"/>
            <a:ext cx="3386371" cy="4580301"/>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354609-C458-9444-B4DB-E103CE9F2E0F}"/>
              </a:ext>
            </a:extLst>
          </p:cNvPr>
          <p:cNvSpPr>
            <a:spLocks noGrp="1"/>
          </p:cNvSpPr>
          <p:nvPr>
            <p:ph type="title"/>
          </p:nvPr>
        </p:nvSpPr>
        <p:spPr>
          <a:xfrm>
            <a:off x="7885470" y="1432223"/>
            <a:ext cx="3366446" cy="3357976"/>
          </a:xfrm>
        </p:spPr>
        <p:txBody>
          <a:bodyPr vert="horz" lIns="91440" tIns="45720" rIns="91440" bIns="45720" rtlCol="0" anchor="ctr">
            <a:normAutofit fontScale="90000"/>
          </a:bodyPr>
          <a:lstStyle/>
          <a:p>
            <a:pPr>
              <a:lnSpc>
                <a:spcPct val="85000"/>
              </a:lnSpc>
            </a:pPr>
            <a:r>
              <a:rPr lang="en-US" sz="2900" dirty="0">
                <a:blipFill dpi="0" rotWithShape="1">
                  <a:blip r:embed="rId5"/>
                  <a:srcRect/>
                  <a:tile tx="6350" ty="-127000" sx="65000" sy="64000" flip="none" algn="tl"/>
                </a:blipFill>
              </a:rPr>
              <a:t>NYC Zip codes' Expected Payback Years and Total Expected ROI % </a:t>
            </a:r>
            <a:r>
              <a:rPr lang="en-US" sz="2800" dirty="0">
                <a:blipFill dpi="0" rotWithShape="1">
                  <a:blip r:embed="rId5"/>
                  <a:srcRect/>
                  <a:tile tx="6350" ty="-127000" sx="65000" sy="64000" flip="none" algn="tl"/>
                </a:blipFill>
              </a:rPr>
              <a:t>(Considering Home Appreciation Rate)</a:t>
            </a:r>
          </a:p>
        </p:txBody>
      </p:sp>
      <p:pic>
        <p:nvPicPr>
          <p:cNvPr id="16" name="Picture 15" descr="Chart, scatter chart&#10;&#10;Description automatically generated">
            <a:extLst>
              <a:ext uri="{FF2B5EF4-FFF2-40B4-BE49-F238E27FC236}">
                <a16:creationId xmlns:a16="http://schemas.microsoft.com/office/drawing/2014/main" id="{2B571902-8368-D94E-B559-5D056663FF95}"/>
              </a:ext>
            </a:extLst>
          </p:cNvPr>
          <p:cNvPicPr>
            <a:picLocks noChangeAspect="1"/>
          </p:cNvPicPr>
          <p:nvPr/>
        </p:nvPicPr>
        <p:blipFill rotWithShape="1">
          <a:blip r:embed="rId7">
            <a:extLst>
              <a:ext uri="{28A0092B-C50C-407E-A947-70E740481C1C}">
                <a14:useLocalDpi xmlns:a14="http://schemas.microsoft.com/office/drawing/2010/main" val="0"/>
              </a:ext>
            </a:extLst>
          </a:blip>
          <a:srcRect r="7898"/>
          <a:stretch/>
        </p:blipFill>
        <p:spPr>
          <a:xfrm>
            <a:off x="837033" y="1142073"/>
            <a:ext cx="7021005" cy="4573853"/>
          </a:xfrm>
          <a:prstGeom prst="rect">
            <a:avLst/>
          </a:prstGeom>
        </p:spPr>
      </p:pic>
      <p:sp>
        <p:nvSpPr>
          <p:cNvPr id="37" name="Rectangle 36">
            <a:extLst>
              <a:ext uri="{FF2B5EF4-FFF2-40B4-BE49-F238E27FC236}">
                <a16:creationId xmlns:a16="http://schemas.microsoft.com/office/drawing/2014/main" id="{6EF2B872-B9D7-4C0A-A63F-60629F15D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5780565"/>
            <a:ext cx="10351008"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A7420396-5761-4EC6-AF03-978EE20770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6920" y="5257800"/>
            <a:ext cx="1080904" cy="1080902"/>
            <a:chOff x="9685338" y="4460675"/>
            <a:chExt cx="1080904" cy="1080902"/>
          </a:xfrm>
        </p:grpSpPr>
        <p:sp>
          <p:nvSpPr>
            <p:cNvPr id="40" name="Oval 39">
              <a:extLst>
                <a:ext uri="{FF2B5EF4-FFF2-40B4-BE49-F238E27FC236}">
                  <a16:creationId xmlns:a16="http://schemas.microsoft.com/office/drawing/2014/main" id="{F8C656C5-0C25-4122-9E88-1BFA8EAF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1" name="Oval 40">
              <a:extLst>
                <a:ext uri="{FF2B5EF4-FFF2-40B4-BE49-F238E27FC236}">
                  <a16:creationId xmlns:a16="http://schemas.microsoft.com/office/drawing/2014/main" id="{BD05DC5E-E85B-424C-8C26-757EC0F552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2E8A1051-377F-9042-A5F4-EFA5298F7237}"/>
              </a:ext>
            </a:extLst>
          </p:cNvPr>
          <p:cNvSpPr>
            <a:spLocks noGrp="1"/>
          </p:cNvSpPr>
          <p:nvPr>
            <p:ph type="sldNum" sz="quarter" idx="12"/>
          </p:nvPr>
        </p:nvSpPr>
        <p:spPr>
          <a:xfrm>
            <a:off x="9592056" y="5477256"/>
            <a:ext cx="1193868" cy="640080"/>
          </a:xfrm>
        </p:spPr>
        <p:txBody>
          <a:bodyPr vert="horz" lIns="91440" tIns="45720" rIns="91440" bIns="45720" rtlCol="0" anchor="ctr">
            <a:normAutofit/>
          </a:bodyPr>
          <a:lstStyle/>
          <a:p>
            <a:pPr>
              <a:spcAft>
                <a:spcPts val="600"/>
              </a:spcAft>
            </a:pPr>
            <a:fld id="{312CC964-A50B-4C29-B4E4-2C30BB34CCF3}" type="slidenum">
              <a:rPr lang="en-US" sz="2800" smtClean="0"/>
              <a:pPr>
                <a:spcAft>
                  <a:spcPts val="600"/>
                </a:spcAft>
              </a:pPr>
              <a:t>13</a:t>
            </a:fld>
            <a:endParaRPr lang="en-US" sz="2800"/>
          </a:p>
        </p:txBody>
      </p:sp>
    </p:spTree>
    <p:extLst>
      <p:ext uri="{BB962C8B-B14F-4D97-AF65-F5344CB8AC3E}">
        <p14:creationId xmlns:p14="http://schemas.microsoft.com/office/powerpoint/2010/main" val="128118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CCCD99C-7D8E-4797-981B-A22148DEB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3">
              <a:alphaModFix amt="83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90C743A-8661-482F-9A41-8A7025172C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3">
              <a:alphaModFix amt="83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1">
            <a:extLst>
              <a:ext uri="{FF2B5EF4-FFF2-40B4-BE49-F238E27FC236}">
                <a16:creationId xmlns:a16="http://schemas.microsoft.com/office/drawing/2014/main" id="{594477E0-CE85-4388-9987-2E6C9BFEC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3">
              <a:alphaModFix amt="83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1D10CA79-B03E-42D2-AD45-46B9BA89E1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25" name="Oval 24">
              <a:extLst>
                <a:ext uri="{FF2B5EF4-FFF2-40B4-BE49-F238E27FC236}">
                  <a16:creationId xmlns:a16="http://schemas.microsoft.com/office/drawing/2014/main" id="{985D6C09-FCD4-49C5-90D8-D91E40182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6" name="Oval 25">
              <a:extLst>
                <a:ext uri="{FF2B5EF4-FFF2-40B4-BE49-F238E27FC236}">
                  <a16:creationId xmlns:a16="http://schemas.microsoft.com/office/drawing/2014/main" id="{CA2921E5-E3D2-4B5A-A07C-316D34C352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8" name="Rectangle 27">
            <a:extLst>
              <a:ext uri="{FF2B5EF4-FFF2-40B4-BE49-F238E27FC236}">
                <a16:creationId xmlns:a16="http://schemas.microsoft.com/office/drawing/2014/main" id="{BF32D7B8-7BBB-4AD4-BACD-F75A22736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 name="Rectangle 29">
            <a:extLst>
              <a:ext uri="{FF2B5EF4-FFF2-40B4-BE49-F238E27FC236}">
                <a16:creationId xmlns:a16="http://schemas.microsoft.com/office/drawing/2014/main" id="{48586F1C-FBDC-4F3A-8AA2-96D32C19A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72078"/>
            <a:ext cx="12192000" cy="309575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E308703E-1560-43C9-ABCB-C08916E2BD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9685338" y="4460675"/>
            <a:chExt cx="1080904" cy="1080902"/>
          </a:xfrm>
        </p:grpSpPr>
        <p:sp>
          <p:nvSpPr>
            <p:cNvPr id="33" name="Oval 32">
              <a:extLst>
                <a:ext uri="{FF2B5EF4-FFF2-40B4-BE49-F238E27FC236}">
                  <a16:creationId xmlns:a16="http://schemas.microsoft.com/office/drawing/2014/main" id="{EAC9F2ED-84EB-4CF2-A2BA-65116EB83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5">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4" name="Oval 33">
              <a:extLst>
                <a:ext uri="{FF2B5EF4-FFF2-40B4-BE49-F238E27FC236}">
                  <a16:creationId xmlns:a16="http://schemas.microsoft.com/office/drawing/2014/main" id="{F72FA332-8E0D-4081-832F-0EEBB730F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B3354609-C458-9444-B4DB-E103CE9F2E0F}"/>
              </a:ext>
            </a:extLst>
          </p:cNvPr>
          <p:cNvSpPr>
            <a:spLocks noGrp="1"/>
          </p:cNvSpPr>
          <p:nvPr>
            <p:ph type="title"/>
          </p:nvPr>
        </p:nvSpPr>
        <p:spPr>
          <a:xfrm>
            <a:off x="450182" y="4309642"/>
            <a:ext cx="10051852" cy="1788457"/>
          </a:xfrm>
        </p:spPr>
        <p:txBody>
          <a:bodyPr vert="horz" lIns="91440" tIns="45720" rIns="91440" bIns="45720" rtlCol="0" anchor="b">
            <a:noAutofit/>
          </a:bodyPr>
          <a:lstStyle/>
          <a:p>
            <a:pPr>
              <a:lnSpc>
                <a:spcPct val="85000"/>
              </a:lnSpc>
            </a:pPr>
            <a:r>
              <a:rPr lang="en-US" sz="3200" dirty="0">
                <a:blipFill dpi="0" rotWithShape="1">
                  <a:blip r:embed="rId5"/>
                  <a:srcRect/>
                  <a:tile tx="6350" ty="-127000" sx="65000" sy="64000" flip="none" algn="tl"/>
                </a:blipFill>
              </a:rPr>
              <a:t>NYC Zip codes' 2017 Value and Total Expected ROI % (Considering Home Appreciation Rate)</a:t>
            </a:r>
          </a:p>
        </p:txBody>
      </p:sp>
      <p:pic>
        <p:nvPicPr>
          <p:cNvPr id="13" name="Picture 12" descr="Chart, scatter chart&#10;&#10;Description automatically generated">
            <a:extLst>
              <a:ext uri="{FF2B5EF4-FFF2-40B4-BE49-F238E27FC236}">
                <a16:creationId xmlns:a16="http://schemas.microsoft.com/office/drawing/2014/main" id="{6DA2D664-49DA-0949-A179-F9DBBB71491E}"/>
              </a:ext>
            </a:extLst>
          </p:cNvPr>
          <p:cNvPicPr>
            <a:picLocks noChangeAspect="1"/>
          </p:cNvPicPr>
          <p:nvPr/>
        </p:nvPicPr>
        <p:blipFill rotWithShape="1">
          <a:blip r:embed="rId7">
            <a:extLst>
              <a:ext uri="{28A0092B-C50C-407E-A947-70E740481C1C}">
                <a14:useLocalDpi xmlns:a14="http://schemas.microsoft.com/office/drawing/2010/main" val="0"/>
              </a:ext>
            </a:extLst>
          </a:blip>
          <a:srcRect t="4431" b="4158"/>
          <a:stretch/>
        </p:blipFill>
        <p:spPr>
          <a:xfrm>
            <a:off x="590973" y="102901"/>
            <a:ext cx="8917451" cy="4890914"/>
          </a:xfrm>
          <a:prstGeom prst="rect">
            <a:avLst/>
          </a:prstGeom>
        </p:spPr>
      </p:pic>
      <p:sp>
        <p:nvSpPr>
          <p:cNvPr id="4" name="Slide Number Placeholder 3">
            <a:extLst>
              <a:ext uri="{FF2B5EF4-FFF2-40B4-BE49-F238E27FC236}">
                <a16:creationId xmlns:a16="http://schemas.microsoft.com/office/drawing/2014/main" id="{2E8A1051-377F-9042-A5F4-EFA5298F7237}"/>
              </a:ext>
            </a:extLst>
          </p:cNvPr>
          <p:cNvSpPr>
            <a:spLocks noGrp="1"/>
          </p:cNvSpPr>
          <p:nvPr>
            <p:ph type="sldNum" sz="quarter" idx="12"/>
          </p:nvPr>
        </p:nvSpPr>
        <p:spPr>
          <a:xfrm>
            <a:off x="10191893" y="5331907"/>
            <a:ext cx="1193868" cy="640080"/>
          </a:xfrm>
        </p:spPr>
        <p:txBody>
          <a:bodyPr vert="horz" lIns="91440" tIns="45720" rIns="91440" bIns="45720" rtlCol="0" anchor="ctr">
            <a:normAutofit/>
          </a:bodyPr>
          <a:lstStyle/>
          <a:p>
            <a:pPr>
              <a:spcAft>
                <a:spcPts val="600"/>
              </a:spcAft>
            </a:pPr>
            <a:fld id="{312CC964-A50B-4C29-B4E4-2C30BB34CCF3}" type="slidenum">
              <a:rPr lang="en-US" sz="2800" smtClean="0"/>
              <a:pPr>
                <a:spcAft>
                  <a:spcPts val="600"/>
                </a:spcAft>
              </a:pPr>
              <a:t>14</a:t>
            </a:fld>
            <a:endParaRPr lang="en-US" sz="2800"/>
          </a:p>
        </p:txBody>
      </p:sp>
    </p:spTree>
    <p:extLst>
      <p:ext uri="{BB962C8B-B14F-4D97-AF65-F5344CB8AC3E}">
        <p14:creationId xmlns:p14="http://schemas.microsoft.com/office/powerpoint/2010/main" val="2710325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06015D-F1C5-4142-AEDF-AF5F19144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Content Placeholder 5" descr="Map&#10;&#10;Description automatically generated">
            <a:extLst>
              <a:ext uri="{FF2B5EF4-FFF2-40B4-BE49-F238E27FC236}">
                <a16:creationId xmlns:a16="http://schemas.microsoft.com/office/drawing/2014/main" id="{FC7BDC51-1D94-4A47-8324-DB34DA7A0B24}"/>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r="20000"/>
          <a:stretch/>
        </p:blipFill>
        <p:spPr>
          <a:xfrm>
            <a:off x="20" y="10"/>
            <a:ext cx="12191980" cy="6857989"/>
          </a:xfrm>
          <a:prstGeom prst="rect">
            <a:avLst/>
          </a:prstGeom>
        </p:spPr>
      </p:pic>
      <p:sp>
        <p:nvSpPr>
          <p:cNvPr id="15" name="Rectangle 14">
            <a:extLst>
              <a:ext uri="{FF2B5EF4-FFF2-40B4-BE49-F238E27FC236}">
                <a16:creationId xmlns:a16="http://schemas.microsoft.com/office/drawing/2014/main" id="{5BB61B94-FD60-4539-BDC5-1766DE99C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blipFill dpi="0" rotWithShape="1">
            <a:blip r:embed="rId4">
              <a:alphaModFix amt="45000"/>
              <a:lum bright="70000" contrast="-70000"/>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CA0307-288F-0E4A-A4FB-8319C6C86FA9}"/>
              </a:ext>
            </a:extLst>
          </p:cNvPr>
          <p:cNvSpPr>
            <a:spLocks noGrp="1"/>
          </p:cNvSpPr>
          <p:nvPr>
            <p:ph type="title"/>
          </p:nvPr>
        </p:nvSpPr>
        <p:spPr>
          <a:xfrm>
            <a:off x="290198" y="-43110"/>
            <a:ext cx="10058400" cy="1609344"/>
          </a:xfrm>
        </p:spPr>
        <p:txBody>
          <a:bodyPr>
            <a:normAutofit/>
          </a:bodyPr>
          <a:lstStyle/>
          <a:p>
            <a:r>
              <a:rPr lang="en-US" dirty="0">
                <a:solidFill>
                  <a:schemeClr val="tx1"/>
                </a:solidFill>
                <a:hlinkClick r:id="rId5">
                  <a:extLst>
                    <a:ext uri="{A12FA001-AC4F-418D-AE19-62706E023703}">
                      <ahyp:hlinkClr xmlns:ahyp="http://schemas.microsoft.com/office/drawing/2018/hyperlinkcolor" val="tx"/>
                    </a:ext>
                  </a:extLst>
                </a:hlinkClick>
              </a:rPr>
              <a:t>Final Result</a:t>
            </a:r>
            <a:endParaRPr lang="en-US" sz="2200" dirty="0">
              <a:solidFill>
                <a:schemeClr val="tx1"/>
              </a:solidFill>
            </a:endParaRPr>
          </a:p>
        </p:txBody>
      </p:sp>
      <p:pic>
        <p:nvPicPr>
          <p:cNvPr id="8" name="Content Placeholder 7" descr="Map&#10;&#10;Description automatically generated">
            <a:extLst>
              <a:ext uri="{FF2B5EF4-FFF2-40B4-BE49-F238E27FC236}">
                <a16:creationId xmlns:a16="http://schemas.microsoft.com/office/drawing/2014/main" id="{00A468B4-DA08-8E40-B87D-E3C55922C4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0866" y="1266786"/>
            <a:ext cx="11010262" cy="4962889"/>
          </a:xfrm>
        </p:spPr>
      </p:pic>
      <p:grpSp>
        <p:nvGrpSpPr>
          <p:cNvPr id="17" name="Group 16">
            <a:extLst>
              <a:ext uri="{FF2B5EF4-FFF2-40B4-BE49-F238E27FC236}">
                <a16:creationId xmlns:a16="http://schemas.microsoft.com/office/drawing/2014/main" id="{CAB366A3-9B07-49D0-9D4E-E9BF6213CC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8" name="Oval 17">
              <a:extLst>
                <a:ext uri="{FF2B5EF4-FFF2-40B4-BE49-F238E27FC236}">
                  <a16:creationId xmlns:a16="http://schemas.microsoft.com/office/drawing/2014/main" id="{353899AC-9992-4191-A947-D3B8095F9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D00256EB-45AC-469E-B10F-6301E3E05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2FA35F7F-B781-0F48-BDE5-F31D15E29D01}"/>
              </a:ext>
            </a:extLst>
          </p:cNvPr>
          <p:cNvSpPr>
            <a:spLocks noGrp="1"/>
          </p:cNvSpPr>
          <p:nvPr>
            <p:ph type="sldNum" sz="quarter" idx="12"/>
          </p:nvPr>
        </p:nvSpPr>
        <p:spPr>
          <a:xfrm>
            <a:off x="11311128" y="6272784"/>
            <a:ext cx="640080" cy="365125"/>
          </a:xfrm>
        </p:spPr>
        <p:txBody>
          <a:bodyPr>
            <a:normAutofit/>
          </a:bodyPr>
          <a:lstStyle/>
          <a:p>
            <a:pPr>
              <a:spcAft>
                <a:spcPts val="600"/>
              </a:spcAft>
            </a:pPr>
            <a:fld id="{312CC964-A50B-4C29-B4E4-2C30BB34CCF3}" type="slidenum">
              <a:rPr lang="en-US" smtClean="0"/>
              <a:pPr>
                <a:spcAft>
                  <a:spcPts val="600"/>
                </a:spcAft>
              </a:pPr>
              <a:t>15</a:t>
            </a:fld>
            <a:endParaRPr lang="en-US"/>
          </a:p>
        </p:txBody>
      </p:sp>
    </p:spTree>
    <p:extLst>
      <p:ext uri="{BB962C8B-B14F-4D97-AF65-F5344CB8AC3E}">
        <p14:creationId xmlns:p14="http://schemas.microsoft.com/office/powerpoint/2010/main" val="1748853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706015D-F1C5-4142-AEDF-AF5F19144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Content Placeholder 5" descr="Map&#10;&#10;Description automatically generated">
            <a:extLst>
              <a:ext uri="{FF2B5EF4-FFF2-40B4-BE49-F238E27FC236}">
                <a16:creationId xmlns:a16="http://schemas.microsoft.com/office/drawing/2014/main" id="{276BDA76-076F-B945-850E-403648D9CE82}"/>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r="15556" b="1"/>
          <a:stretch/>
        </p:blipFill>
        <p:spPr>
          <a:xfrm>
            <a:off x="20" y="10"/>
            <a:ext cx="12191980" cy="6857989"/>
          </a:xfrm>
          <a:prstGeom prst="rect">
            <a:avLst/>
          </a:prstGeom>
        </p:spPr>
      </p:pic>
      <p:sp>
        <p:nvSpPr>
          <p:cNvPr id="15" name="Rectangle 14">
            <a:extLst>
              <a:ext uri="{FF2B5EF4-FFF2-40B4-BE49-F238E27FC236}">
                <a16:creationId xmlns:a16="http://schemas.microsoft.com/office/drawing/2014/main" id="{5BB61B94-FD60-4539-BDC5-1766DE99C8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blipFill dpi="0" rotWithShape="1">
            <a:blip r:embed="rId4">
              <a:alphaModFix amt="45000"/>
              <a:lum bright="70000" contrast="-70000"/>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20994B-2E5A-0F40-B0A8-6EA22899189E}"/>
              </a:ext>
            </a:extLst>
          </p:cNvPr>
          <p:cNvSpPr>
            <a:spLocks noGrp="1"/>
          </p:cNvSpPr>
          <p:nvPr>
            <p:ph type="title"/>
          </p:nvPr>
        </p:nvSpPr>
        <p:spPr>
          <a:xfrm>
            <a:off x="323091" y="-99392"/>
            <a:ext cx="10058400" cy="1609344"/>
          </a:xfrm>
        </p:spPr>
        <p:txBody>
          <a:bodyPr>
            <a:normAutofit/>
          </a:bodyPr>
          <a:lstStyle/>
          <a:p>
            <a:r>
              <a:rPr lang="en-US" dirty="0">
                <a:hlinkClick r:id="rId5">
                  <a:extLst>
                    <a:ext uri="{A12FA001-AC4F-418D-AE19-62706E023703}">
                      <ahyp:hlinkClr xmlns:ahyp="http://schemas.microsoft.com/office/drawing/2018/hyperlinkcolor" val="tx"/>
                    </a:ext>
                  </a:extLst>
                </a:hlinkClick>
              </a:rPr>
              <a:t>Final Result</a:t>
            </a:r>
            <a:endParaRPr lang="en-US" dirty="0"/>
          </a:p>
        </p:txBody>
      </p:sp>
      <p:pic>
        <p:nvPicPr>
          <p:cNvPr id="8" name="Content Placeholder 7" descr="Map&#10;&#10;Description automatically generated">
            <a:extLst>
              <a:ext uri="{FF2B5EF4-FFF2-40B4-BE49-F238E27FC236}">
                <a16:creationId xmlns:a16="http://schemas.microsoft.com/office/drawing/2014/main" id="{9B0A5E19-A96C-C247-8B21-AEE9ACC0EE9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8206" y="1200054"/>
            <a:ext cx="10867624" cy="5159560"/>
          </a:xfrm>
        </p:spPr>
      </p:pic>
      <p:grpSp>
        <p:nvGrpSpPr>
          <p:cNvPr id="17" name="Group 16">
            <a:extLst>
              <a:ext uri="{FF2B5EF4-FFF2-40B4-BE49-F238E27FC236}">
                <a16:creationId xmlns:a16="http://schemas.microsoft.com/office/drawing/2014/main" id="{CAB366A3-9B07-49D0-9D4E-E9BF6213CC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8" name="Oval 17">
              <a:extLst>
                <a:ext uri="{FF2B5EF4-FFF2-40B4-BE49-F238E27FC236}">
                  <a16:creationId xmlns:a16="http://schemas.microsoft.com/office/drawing/2014/main" id="{353899AC-9992-4191-A947-D3B8095F9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D00256EB-45AC-469E-B10F-6301E3E059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F98A06C9-7FA9-6743-B076-EB4F687F4F2E}"/>
              </a:ext>
            </a:extLst>
          </p:cNvPr>
          <p:cNvSpPr>
            <a:spLocks noGrp="1"/>
          </p:cNvSpPr>
          <p:nvPr>
            <p:ph type="sldNum" sz="quarter" idx="12"/>
          </p:nvPr>
        </p:nvSpPr>
        <p:spPr>
          <a:xfrm>
            <a:off x="11311128" y="6272784"/>
            <a:ext cx="640080" cy="365125"/>
          </a:xfrm>
        </p:spPr>
        <p:txBody>
          <a:bodyPr>
            <a:normAutofit/>
          </a:bodyPr>
          <a:lstStyle/>
          <a:p>
            <a:pPr>
              <a:spcAft>
                <a:spcPts val="600"/>
              </a:spcAft>
            </a:pPr>
            <a:fld id="{312CC964-A50B-4C29-B4E4-2C30BB34CCF3}" type="slidenum">
              <a:rPr lang="en-US" smtClean="0"/>
              <a:pPr>
                <a:spcAft>
                  <a:spcPts val="600"/>
                </a:spcAft>
              </a:pPr>
              <a:t>16</a:t>
            </a:fld>
            <a:endParaRPr lang="en-US"/>
          </a:p>
        </p:txBody>
      </p:sp>
    </p:spTree>
    <p:extLst>
      <p:ext uri="{BB962C8B-B14F-4D97-AF65-F5344CB8AC3E}">
        <p14:creationId xmlns:p14="http://schemas.microsoft.com/office/powerpoint/2010/main" val="1046758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0">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Title 1">
            <a:extLst>
              <a:ext uri="{FF2B5EF4-FFF2-40B4-BE49-F238E27FC236}">
                <a16:creationId xmlns:a16="http://schemas.microsoft.com/office/drawing/2014/main" id="{37AC9DA8-DEA2-644E-9149-D253D4D82228}"/>
              </a:ext>
            </a:extLst>
          </p:cNvPr>
          <p:cNvSpPr>
            <a:spLocks noGrp="1"/>
          </p:cNvSpPr>
          <p:nvPr>
            <p:ph type="title"/>
          </p:nvPr>
        </p:nvSpPr>
        <p:spPr>
          <a:xfrm>
            <a:off x="643468" y="643466"/>
            <a:ext cx="3686312" cy="5528734"/>
          </a:xfrm>
        </p:spPr>
        <p:txBody>
          <a:bodyPr>
            <a:normAutofit/>
          </a:bodyPr>
          <a:lstStyle/>
          <a:p>
            <a:pPr algn="r"/>
            <a:r>
              <a:rPr lang="en-US" dirty="0">
                <a:solidFill>
                  <a:srgbClr val="FFFFFF"/>
                </a:solidFill>
              </a:rPr>
              <a:t>Final Insights</a:t>
            </a:r>
          </a:p>
        </p:txBody>
      </p:sp>
      <p:sp>
        <p:nvSpPr>
          <p:cNvPr id="3" name="Content Placeholder 2">
            <a:extLst>
              <a:ext uri="{FF2B5EF4-FFF2-40B4-BE49-F238E27FC236}">
                <a16:creationId xmlns:a16="http://schemas.microsoft.com/office/drawing/2014/main" id="{0EDEE050-9442-6648-817F-EE5A0E09777C}"/>
              </a:ext>
            </a:extLst>
          </p:cNvPr>
          <p:cNvSpPr>
            <a:spLocks noGrp="1"/>
          </p:cNvSpPr>
          <p:nvPr>
            <p:ph idx="1"/>
          </p:nvPr>
        </p:nvSpPr>
        <p:spPr>
          <a:xfrm>
            <a:off x="4651513" y="900215"/>
            <a:ext cx="7299695" cy="5572432"/>
          </a:xfrm>
        </p:spPr>
        <p:txBody>
          <a:bodyPr anchor="ctr">
            <a:noAutofit/>
          </a:bodyPr>
          <a:lstStyle/>
          <a:p>
            <a:pPr>
              <a:lnSpc>
                <a:spcPct val="100000"/>
              </a:lnSpc>
            </a:pPr>
            <a:r>
              <a:rPr lang="en-US" sz="2800" dirty="0">
                <a:latin typeface="+mj-lt"/>
              </a:rPr>
              <a:t>Zip codes </a:t>
            </a:r>
            <a:r>
              <a:rPr lang="en-US" sz="2800" b="1" dirty="0">
                <a:latin typeface="+mj-lt"/>
              </a:rPr>
              <a:t>11434, 10303,</a:t>
            </a:r>
            <a:r>
              <a:rPr lang="en-US" sz="2800" dirty="0">
                <a:latin typeface="+mj-lt"/>
              </a:rPr>
              <a:t> and </a:t>
            </a:r>
            <a:r>
              <a:rPr lang="en-US" sz="2800" b="1" dirty="0">
                <a:latin typeface="+mj-lt"/>
              </a:rPr>
              <a:t>10304</a:t>
            </a:r>
            <a:r>
              <a:rPr lang="en-US" sz="2800" dirty="0">
                <a:latin typeface="+mj-lt"/>
              </a:rPr>
              <a:t> are respectively expected to have </a:t>
            </a:r>
            <a:r>
              <a:rPr lang="en-US" sz="2800" b="1" dirty="0">
                <a:latin typeface="+mj-lt"/>
              </a:rPr>
              <a:t>the highest rate of return on investment.</a:t>
            </a:r>
          </a:p>
          <a:p>
            <a:pPr marL="0" indent="0">
              <a:lnSpc>
                <a:spcPct val="100000"/>
              </a:lnSpc>
              <a:buNone/>
            </a:pPr>
            <a:endParaRPr lang="en-US" sz="2800" dirty="0">
              <a:latin typeface="+mj-lt"/>
            </a:endParaRPr>
          </a:p>
          <a:p>
            <a:pPr>
              <a:lnSpc>
                <a:spcPct val="100000"/>
              </a:lnSpc>
            </a:pPr>
            <a:r>
              <a:rPr lang="en-US" sz="2800" dirty="0">
                <a:latin typeface="+mj-lt"/>
              </a:rPr>
              <a:t>Zip codes with the highest expected ROI are located in </a:t>
            </a:r>
            <a:r>
              <a:rPr lang="en-US" sz="2800" b="1" dirty="0">
                <a:latin typeface="+mj-lt"/>
              </a:rPr>
              <a:t>Queens</a:t>
            </a:r>
            <a:r>
              <a:rPr lang="en-US" sz="2800" dirty="0">
                <a:latin typeface="+mj-lt"/>
              </a:rPr>
              <a:t> and </a:t>
            </a:r>
            <a:r>
              <a:rPr lang="en-US" sz="2800" b="1" dirty="0">
                <a:latin typeface="+mj-lt"/>
              </a:rPr>
              <a:t>Staten Island</a:t>
            </a:r>
            <a:r>
              <a:rPr lang="en-US" sz="2800" dirty="0">
                <a:latin typeface="+mj-lt"/>
              </a:rPr>
              <a:t> neighborhoods.</a:t>
            </a:r>
          </a:p>
          <a:p>
            <a:pPr marL="0" indent="0">
              <a:lnSpc>
                <a:spcPct val="100000"/>
              </a:lnSpc>
              <a:buNone/>
            </a:pPr>
            <a:endParaRPr lang="en-US" sz="2800" dirty="0">
              <a:latin typeface="+mj-lt"/>
            </a:endParaRPr>
          </a:p>
          <a:p>
            <a:pPr>
              <a:lnSpc>
                <a:spcPct val="100000"/>
              </a:lnSpc>
            </a:pPr>
            <a:r>
              <a:rPr lang="en-US" sz="2800" dirty="0">
                <a:latin typeface="+mj-lt"/>
              </a:rPr>
              <a:t>The results suggest that generally, rental properties located in zip codes with lower prices outside of the densely populated neighborhoods have the highest potential Return on Investment.</a:t>
            </a:r>
          </a:p>
          <a:p>
            <a:pPr>
              <a:lnSpc>
                <a:spcPct val="100000"/>
              </a:lnSpc>
            </a:pPr>
            <a:endParaRPr lang="en-US" sz="2800" dirty="0"/>
          </a:p>
        </p:txBody>
      </p:sp>
      <p:sp>
        <p:nvSpPr>
          <p:cNvPr id="23" name="Oval 12">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4" name="Oval 14">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Slide Number Placeholder 3">
            <a:extLst>
              <a:ext uri="{FF2B5EF4-FFF2-40B4-BE49-F238E27FC236}">
                <a16:creationId xmlns:a16="http://schemas.microsoft.com/office/drawing/2014/main" id="{D94A482F-894D-274C-9D4C-A1983BE76035}"/>
              </a:ext>
            </a:extLst>
          </p:cNvPr>
          <p:cNvSpPr>
            <a:spLocks noGrp="1"/>
          </p:cNvSpPr>
          <p:nvPr>
            <p:ph type="sldNum" sz="quarter" idx="12"/>
          </p:nvPr>
        </p:nvSpPr>
        <p:spPr>
          <a:xfrm>
            <a:off x="11311128" y="6272784"/>
            <a:ext cx="640080" cy="365125"/>
          </a:xfrm>
        </p:spPr>
        <p:txBody>
          <a:bodyPr>
            <a:normAutofit/>
          </a:bodyPr>
          <a:lstStyle/>
          <a:p>
            <a:pPr>
              <a:spcAft>
                <a:spcPts val="600"/>
              </a:spcAft>
            </a:pPr>
            <a:fld id="{312CC964-A50B-4C29-B4E4-2C30BB34CCF3}" type="slidenum">
              <a:rPr lang="en-US" smtClean="0"/>
              <a:pPr>
                <a:spcAft>
                  <a:spcPts val="600"/>
                </a:spcAft>
              </a:pPr>
              <a:t>17</a:t>
            </a:fld>
            <a:endParaRPr lang="en-US"/>
          </a:p>
        </p:txBody>
      </p:sp>
    </p:spTree>
    <p:extLst>
      <p:ext uri="{BB962C8B-B14F-4D97-AF65-F5344CB8AC3E}">
        <p14:creationId xmlns:p14="http://schemas.microsoft.com/office/powerpoint/2010/main" val="3093392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00000">
            <a:alpha val="41000"/>
          </a:srgbClr>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427CF8A-A1AE-4DA2-B4D3-DD0D215DE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4D3DE63-E06B-473D-8144-78398E351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07997" y="0"/>
            <a:ext cx="460076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38C5F6C-2147-447F-84CB-47BEB813B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07995" y="0"/>
            <a:ext cx="4600761" cy="6857999"/>
          </a:xfrm>
          <a:prstGeom prst="rect">
            <a:avLst/>
          </a:prstGeom>
          <a:blipFill dpi="0" rotWithShape="1">
            <a:blip r:embed="rId3">
              <a:alphaModFix amt="4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4B0F093A-F2F4-4674-8265-42FC6DAFD0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401725" y="6229681"/>
            <a:chExt cx="457200" cy="457200"/>
          </a:xfrm>
        </p:grpSpPr>
        <p:sp>
          <p:nvSpPr>
            <p:cNvPr id="27" name="Oval 26">
              <a:extLst>
                <a:ext uri="{FF2B5EF4-FFF2-40B4-BE49-F238E27FC236}">
                  <a16:creationId xmlns:a16="http://schemas.microsoft.com/office/drawing/2014/main" id="{740CB6A0-E815-4B40-8A6B-53CEED043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8" name="Oval 27">
              <a:extLst>
                <a:ext uri="{FF2B5EF4-FFF2-40B4-BE49-F238E27FC236}">
                  <a16:creationId xmlns:a16="http://schemas.microsoft.com/office/drawing/2014/main" id="{7002C1B4-2083-4F91-B4B2-8F3E8E3E2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A76F551C-D350-E94E-82FD-A5A78C515EB3}"/>
              </a:ext>
            </a:extLst>
          </p:cNvPr>
          <p:cNvSpPr>
            <a:spLocks noGrp="1"/>
          </p:cNvSpPr>
          <p:nvPr>
            <p:ph type="title"/>
          </p:nvPr>
        </p:nvSpPr>
        <p:spPr>
          <a:xfrm>
            <a:off x="8052617" y="643467"/>
            <a:ext cx="3578943" cy="5586213"/>
          </a:xfrm>
        </p:spPr>
        <p:txBody>
          <a:bodyPr>
            <a:normAutofit/>
          </a:bodyPr>
          <a:lstStyle/>
          <a:p>
            <a:r>
              <a:rPr lang="en-US" sz="3400"/>
              <a:t>Further Investigations</a:t>
            </a:r>
          </a:p>
        </p:txBody>
      </p:sp>
      <p:sp>
        <p:nvSpPr>
          <p:cNvPr id="3" name="Content Placeholder 2">
            <a:extLst>
              <a:ext uri="{FF2B5EF4-FFF2-40B4-BE49-F238E27FC236}">
                <a16:creationId xmlns:a16="http://schemas.microsoft.com/office/drawing/2014/main" id="{47D1CC99-4967-BE43-BA8C-01673F57E229}"/>
              </a:ext>
            </a:extLst>
          </p:cNvPr>
          <p:cNvSpPr>
            <a:spLocks noGrp="1"/>
          </p:cNvSpPr>
          <p:nvPr>
            <p:ph idx="1"/>
          </p:nvPr>
        </p:nvSpPr>
        <p:spPr>
          <a:xfrm>
            <a:off x="18924" y="647912"/>
            <a:ext cx="7607995" cy="5586214"/>
          </a:xfrm>
        </p:spPr>
        <p:txBody>
          <a:bodyPr anchor="ctr">
            <a:noAutofit/>
          </a:bodyPr>
          <a:lstStyle/>
          <a:p>
            <a:pPr>
              <a:lnSpc>
                <a:spcPct val="150000"/>
              </a:lnSpc>
            </a:pPr>
            <a:r>
              <a:rPr lang="en-US" sz="1900" dirty="0">
                <a:latin typeface="+mj-lt"/>
              </a:rPr>
              <a:t>The Actual occupancy rates for different zip codes?</a:t>
            </a:r>
          </a:p>
          <a:p>
            <a:pPr>
              <a:lnSpc>
                <a:spcPct val="150000"/>
              </a:lnSpc>
            </a:pPr>
            <a:r>
              <a:rPr lang="en-US" sz="1900" dirty="0">
                <a:latin typeface="+mj-lt"/>
              </a:rPr>
              <a:t>Which zip codes tend to favor shorter or longer (nightly, weekly and monthly) rental periods and how that would affect the rental income?</a:t>
            </a:r>
          </a:p>
          <a:p>
            <a:pPr>
              <a:lnSpc>
                <a:spcPct val="150000"/>
              </a:lnSpc>
            </a:pPr>
            <a:r>
              <a:rPr lang="en-US" sz="1900" dirty="0">
                <a:latin typeface="+mj-lt"/>
              </a:rPr>
              <a:t>How does population density of the area affect property prices, rental prices, and occupancy rates?</a:t>
            </a:r>
          </a:p>
          <a:p>
            <a:pPr>
              <a:lnSpc>
                <a:spcPct val="150000"/>
              </a:lnSpc>
            </a:pPr>
            <a:r>
              <a:rPr lang="en-US" sz="1900" dirty="0">
                <a:latin typeface="+mj-lt"/>
              </a:rPr>
              <a:t>How does proximity to the attractions or ease of access to public transportation affect property prices, rental prices, rental periods, and occupancy rates?</a:t>
            </a:r>
          </a:p>
          <a:p>
            <a:pPr>
              <a:lnSpc>
                <a:spcPct val="150000"/>
              </a:lnSpc>
            </a:pPr>
            <a:r>
              <a:rPr lang="en-US" sz="1900" dirty="0">
                <a:latin typeface="+mj-lt"/>
              </a:rPr>
              <a:t>What is the effect of taxes, fees, and maintenance costs on the net rental income (net ROI) and how do these expenditures change with the change of property value and location?</a:t>
            </a:r>
          </a:p>
          <a:p>
            <a:pPr>
              <a:lnSpc>
                <a:spcPct val="100000"/>
              </a:lnSpc>
            </a:pPr>
            <a:r>
              <a:rPr lang="en-US" sz="1900" dirty="0">
                <a:latin typeface="+mj-lt"/>
              </a:rPr>
              <a:t>Additional data on average percent increase in rental prices for each zip code.</a:t>
            </a:r>
          </a:p>
        </p:txBody>
      </p:sp>
      <p:sp>
        <p:nvSpPr>
          <p:cNvPr id="4" name="Slide Number Placeholder 3">
            <a:extLst>
              <a:ext uri="{FF2B5EF4-FFF2-40B4-BE49-F238E27FC236}">
                <a16:creationId xmlns:a16="http://schemas.microsoft.com/office/drawing/2014/main" id="{BA5480DC-0276-C446-86BF-1C89E64549F1}"/>
              </a:ext>
            </a:extLst>
          </p:cNvPr>
          <p:cNvSpPr>
            <a:spLocks noGrp="1"/>
          </p:cNvSpPr>
          <p:nvPr>
            <p:ph type="sldNum" sz="quarter" idx="12"/>
          </p:nvPr>
        </p:nvSpPr>
        <p:spPr>
          <a:xfrm>
            <a:off x="11311128" y="6272784"/>
            <a:ext cx="640080" cy="365125"/>
          </a:xfrm>
        </p:spPr>
        <p:txBody>
          <a:bodyPr>
            <a:normAutofit/>
          </a:bodyPr>
          <a:lstStyle/>
          <a:p>
            <a:pPr>
              <a:spcAft>
                <a:spcPts val="600"/>
              </a:spcAft>
            </a:pPr>
            <a:fld id="{312CC964-A50B-4C29-B4E4-2C30BB34CCF3}" type="slidenum">
              <a:rPr lang="en-US"/>
              <a:pPr>
                <a:spcAft>
                  <a:spcPts val="600"/>
                </a:spcAft>
              </a:pPr>
              <a:t>18</a:t>
            </a:fld>
            <a:endParaRPr lang="en-US"/>
          </a:p>
        </p:txBody>
      </p:sp>
    </p:spTree>
    <p:extLst>
      <p:ext uri="{BB962C8B-B14F-4D97-AF65-F5344CB8AC3E}">
        <p14:creationId xmlns:p14="http://schemas.microsoft.com/office/powerpoint/2010/main" val="379467256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imeline&#10;&#10;Description automatically generated">
            <a:extLst>
              <a:ext uri="{FF2B5EF4-FFF2-40B4-BE49-F238E27FC236}">
                <a16:creationId xmlns:a16="http://schemas.microsoft.com/office/drawing/2014/main" id="{D302CCAE-F893-1D45-970A-B79C3AEAAA7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817" b="32939"/>
          <a:stretch/>
        </p:blipFill>
        <p:spPr>
          <a:xfrm>
            <a:off x="0" y="1280382"/>
            <a:ext cx="12191999" cy="4338753"/>
          </a:xfrm>
        </p:spPr>
      </p:pic>
      <p:sp>
        <p:nvSpPr>
          <p:cNvPr id="4" name="Slide Number Placeholder 3">
            <a:extLst>
              <a:ext uri="{FF2B5EF4-FFF2-40B4-BE49-F238E27FC236}">
                <a16:creationId xmlns:a16="http://schemas.microsoft.com/office/drawing/2014/main" id="{2443AAEB-19BC-1C48-9557-88B5FA1F6DEC}"/>
              </a:ext>
            </a:extLst>
          </p:cNvPr>
          <p:cNvSpPr>
            <a:spLocks noGrp="1"/>
          </p:cNvSpPr>
          <p:nvPr>
            <p:ph type="sldNum" sz="quarter" idx="12"/>
          </p:nvPr>
        </p:nvSpPr>
        <p:spPr/>
        <p:txBody>
          <a:bodyPr/>
          <a:lstStyle/>
          <a:p>
            <a:fld id="{312CC964-A50B-4C29-B4E4-2C30BB34CCF3}" type="slidenum">
              <a:rPr lang="en-US" smtClean="0"/>
              <a:t>19</a:t>
            </a:fld>
            <a:endParaRPr lang="en-US"/>
          </a:p>
        </p:txBody>
      </p:sp>
    </p:spTree>
    <p:extLst>
      <p:ext uri="{BB962C8B-B14F-4D97-AF65-F5344CB8AC3E}">
        <p14:creationId xmlns:p14="http://schemas.microsoft.com/office/powerpoint/2010/main" val="670112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FB0C4-6E15-A343-88F1-F0D270BC4577}"/>
              </a:ext>
            </a:extLst>
          </p:cNvPr>
          <p:cNvSpPr>
            <a:spLocks noGrp="1"/>
          </p:cNvSpPr>
          <p:nvPr>
            <p:ph type="title"/>
          </p:nvPr>
        </p:nvSpPr>
        <p:spPr>
          <a:xfrm>
            <a:off x="1069848" y="484632"/>
            <a:ext cx="10058400" cy="1609344"/>
          </a:xfrm>
        </p:spPr>
        <p:txBody>
          <a:bodyPr>
            <a:normAutofit/>
          </a:bodyPr>
          <a:lstStyle/>
          <a:p>
            <a:r>
              <a:rPr lang="en-US" dirty="0"/>
              <a:t>Introduction</a:t>
            </a:r>
          </a:p>
        </p:txBody>
      </p:sp>
      <p:sp>
        <p:nvSpPr>
          <p:cNvPr id="10" name="Rectangle 9">
            <a:extLst>
              <a:ext uri="{FF2B5EF4-FFF2-40B4-BE49-F238E27FC236}">
                <a16:creationId xmlns:a16="http://schemas.microsoft.com/office/drawing/2014/main" id="{3DFE545D-86C5-4F48-897C-C3AA8FBE3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9D352E6-9A50-D741-9E97-D2558BF6C081}"/>
              </a:ext>
            </a:extLst>
          </p:cNvPr>
          <p:cNvSpPr>
            <a:spLocks noGrp="1"/>
          </p:cNvSpPr>
          <p:nvPr>
            <p:ph type="sldNum" sz="quarter" idx="12"/>
          </p:nvPr>
        </p:nvSpPr>
        <p:spPr>
          <a:xfrm>
            <a:off x="11311128" y="6272784"/>
            <a:ext cx="640080" cy="365125"/>
          </a:xfrm>
        </p:spPr>
        <p:txBody>
          <a:bodyPr>
            <a:normAutofit/>
          </a:bodyPr>
          <a:lstStyle/>
          <a:p>
            <a:pPr>
              <a:spcAft>
                <a:spcPts val="600"/>
              </a:spcAft>
            </a:pPr>
            <a:fld id="{312CC964-A50B-4C29-B4E4-2C30BB34CCF3}" type="slidenum">
              <a:rPr lang="en-US" smtClean="0"/>
              <a:pPr>
                <a:spcAft>
                  <a:spcPts val="600"/>
                </a:spcAft>
              </a:pPr>
              <a:t>2</a:t>
            </a:fld>
            <a:endParaRPr lang="en-US"/>
          </a:p>
        </p:txBody>
      </p:sp>
      <p:graphicFrame>
        <p:nvGraphicFramePr>
          <p:cNvPr id="6" name="Content Placeholder 2">
            <a:extLst>
              <a:ext uri="{FF2B5EF4-FFF2-40B4-BE49-F238E27FC236}">
                <a16:creationId xmlns:a16="http://schemas.microsoft.com/office/drawing/2014/main" id="{2678D5FC-C471-4F88-87BB-98FBDE36CF80}"/>
              </a:ext>
            </a:extLst>
          </p:cNvPr>
          <p:cNvGraphicFramePr>
            <a:graphicFrameLocks noGrp="1"/>
          </p:cNvGraphicFramePr>
          <p:nvPr>
            <p:ph idx="1"/>
            <p:extLst>
              <p:ext uri="{D42A27DB-BD31-4B8C-83A1-F6EECF244321}">
                <p14:modId xmlns:p14="http://schemas.microsoft.com/office/powerpoint/2010/main" val="311418229"/>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94377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7">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9" name="Group 9">
            <a:extLst>
              <a:ext uri="{FF2B5EF4-FFF2-40B4-BE49-F238E27FC236}">
                <a16:creationId xmlns:a16="http://schemas.microsoft.com/office/drawing/2014/main" id="{E799C3D5-7D55-4046-808C-F290F456D6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1035" y="1679569"/>
            <a:ext cx="3498864" cy="3498858"/>
            <a:chOff x="1061035" y="1679569"/>
            <a:chExt cx="3498864" cy="3498858"/>
          </a:xfrm>
        </p:grpSpPr>
        <p:sp>
          <p:nvSpPr>
            <p:cNvPr id="13" name="Oval 10">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5" name="Oval 11">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C80F87DD-CBCD-A34B-9387-495F0B71CBF2}"/>
              </a:ext>
            </a:extLst>
          </p:cNvPr>
          <p:cNvSpPr>
            <a:spLocks noGrp="1"/>
          </p:cNvSpPr>
          <p:nvPr>
            <p:ph type="title"/>
          </p:nvPr>
        </p:nvSpPr>
        <p:spPr>
          <a:xfrm>
            <a:off x="1490145" y="2376862"/>
            <a:ext cx="2640646" cy="2104273"/>
          </a:xfrm>
          <a:noFill/>
        </p:spPr>
        <p:txBody>
          <a:bodyPr>
            <a:normAutofit/>
          </a:bodyPr>
          <a:lstStyle/>
          <a:p>
            <a:pPr algn="ctr"/>
            <a:br>
              <a:rPr lang="en-US" sz="2300" b="1">
                <a:solidFill>
                  <a:srgbClr val="FFFFFF"/>
                </a:solidFill>
              </a:rPr>
            </a:br>
            <a:r>
              <a:rPr lang="en-US" sz="2300" b="1">
                <a:solidFill>
                  <a:srgbClr val="FFFFFF"/>
                </a:solidFill>
              </a:rPr>
              <a:t>The best NYC </a:t>
            </a:r>
            <a:br>
              <a:rPr lang="en-US" sz="2300" b="1">
                <a:solidFill>
                  <a:srgbClr val="FFFFFF"/>
                </a:solidFill>
              </a:rPr>
            </a:br>
            <a:r>
              <a:rPr lang="en-US" sz="2300" b="1">
                <a:solidFill>
                  <a:srgbClr val="FFFFFF"/>
                </a:solidFill>
              </a:rPr>
              <a:t>Zip-codes </a:t>
            </a:r>
            <a:br>
              <a:rPr lang="en-US" sz="2300" b="1">
                <a:solidFill>
                  <a:srgbClr val="FFFFFF"/>
                </a:solidFill>
              </a:rPr>
            </a:br>
            <a:r>
              <a:rPr lang="en-US" sz="2300" b="1">
                <a:solidFill>
                  <a:srgbClr val="FFFFFF"/>
                </a:solidFill>
              </a:rPr>
              <a:t>for </a:t>
            </a:r>
            <a:r>
              <a:rPr lang="en-US" sz="2300">
                <a:solidFill>
                  <a:srgbClr val="FFFFFF"/>
                </a:solidFill>
              </a:rPr>
              <a:t>I</a:t>
            </a:r>
            <a:r>
              <a:rPr lang="en-US" sz="2300" b="1">
                <a:solidFill>
                  <a:srgbClr val="FFFFFF"/>
                </a:solidFill>
              </a:rPr>
              <a:t>nvestment</a:t>
            </a:r>
            <a:br>
              <a:rPr lang="en-US" sz="2300" b="1">
                <a:solidFill>
                  <a:srgbClr val="FFFFFF"/>
                </a:solidFill>
              </a:rPr>
            </a:br>
            <a:endParaRPr lang="en-US" sz="2300" b="1">
              <a:solidFill>
                <a:srgbClr val="FFFFFF"/>
              </a:solidFill>
            </a:endParaRPr>
          </a:p>
        </p:txBody>
      </p:sp>
      <p:sp>
        <p:nvSpPr>
          <p:cNvPr id="16" name="Rectangle 13">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5">
              <a:alphaModFix amt="85000"/>
              <a:lum bright="70000" contrast="-70000"/>
              <a:extLst>
                <a:ext uri="{BEBA8EAE-BF5A-486C-A8C5-ECC9F3942E4B}">
                  <a14:imgProps xmlns:a14="http://schemas.microsoft.com/office/drawing/2010/main">
                    <a14:imgLayer r:embed="rId6">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F97EF5EC-BB2C-FD40-8171-49CD0B25AA2F}"/>
              </a:ext>
            </a:extLst>
          </p:cNvPr>
          <p:cNvSpPr>
            <a:spLocks noGrp="1"/>
          </p:cNvSpPr>
          <p:nvPr>
            <p:ph idx="1"/>
          </p:nvPr>
        </p:nvSpPr>
        <p:spPr>
          <a:xfrm>
            <a:off x="6081089" y="725394"/>
            <a:ext cx="5142658" cy="5407212"/>
          </a:xfrm>
        </p:spPr>
        <p:txBody>
          <a:bodyPr anchor="ctr">
            <a:normAutofit/>
          </a:bodyPr>
          <a:lstStyle/>
          <a:p>
            <a:pPr marL="0" indent="0">
              <a:buNone/>
            </a:pPr>
            <a:r>
              <a:rPr lang="en-US" b="1" dirty="0"/>
              <a:t>Problem Statement</a:t>
            </a:r>
          </a:p>
          <a:p>
            <a:r>
              <a:rPr lang="en-US" b="1" dirty="0"/>
              <a:t>Pay with Cash</a:t>
            </a:r>
          </a:p>
          <a:p>
            <a:r>
              <a:rPr lang="en-US" b="1" dirty="0"/>
              <a:t>No Inflation Rate </a:t>
            </a:r>
          </a:p>
          <a:p>
            <a:r>
              <a:rPr lang="en-US" b="1" dirty="0"/>
              <a:t>75% Occupancy</a:t>
            </a:r>
          </a:p>
          <a:p>
            <a:r>
              <a:rPr lang="en-US" b="1" dirty="0"/>
              <a:t>Homogeneous Locale</a:t>
            </a:r>
          </a:p>
          <a:p>
            <a:r>
              <a:rPr lang="en-US" b="1" dirty="0"/>
              <a:t>Two-bedroom Properties</a:t>
            </a:r>
          </a:p>
          <a:p>
            <a:pPr marL="0" indent="0">
              <a:buNone/>
            </a:pPr>
            <a:endParaRPr lang="en-US" b="1" dirty="0"/>
          </a:p>
          <a:p>
            <a:endParaRPr lang="en-US" b="1" dirty="0"/>
          </a:p>
        </p:txBody>
      </p:sp>
      <p:sp>
        <p:nvSpPr>
          <p:cNvPr id="17" name="Slide Number Placeholder 16">
            <a:extLst>
              <a:ext uri="{FF2B5EF4-FFF2-40B4-BE49-F238E27FC236}">
                <a16:creationId xmlns:a16="http://schemas.microsoft.com/office/drawing/2014/main" id="{E6614D47-3D23-B245-8A69-9ED9A16B5EE3}"/>
              </a:ext>
            </a:extLst>
          </p:cNvPr>
          <p:cNvSpPr>
            <a:spLocks noGrp="1"/>
          </p:cNvSpPr>
          <p:nvPr>
            <p:ph type="sldNum" sz="quarter" idx="12"/>
          </p:nvPr>
        </p:nvSpPr>
        <p:spPr/>
        <p:txBody>
          <a:bodyPr/>
          <a:lstStyle/>
          <a:p>
            <a:fld id="{312CC964-A50B-4C29-B4E4-2C30BB34CCF3}" type="slidenum">
              <a:rPr lang="en-US" smtClean="0">
                <a:solidFill>
                  <a:schemeClr val="tx1"/>
                </a:solidFill>
              </a:rPr>
              <a:t>3</a:t>
            </a:fld>
            <a:endParaRPr lang="en-US">
              <a:solidFill>
                <a:schemeClr val="tx1"/>
              </a:solidFill>
            </a:endParaRPr>
          </a:p>
        </p:txBody>
      </p:sp>
    </p:spTree>
    <p:extLst>
      <p:ext uri="{BB962C8B-B14F-4D97-AF65-F5344CB8AC3E}">
        <p14:creationId xmlns:p14="http://schemas.microsoft.com/office/powerpoint/2010/main" val="2455549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7">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Title 1">
            <a:extLst>
              <a:ext uri="{FF2B5EF4-FFF2-40B4-BE49-F238E27FC236}">
                <a16:creationId xmlns:a16="http://schemas.microsoft.com/office/drawing/2014/main" id="{BD04DDAE-AD92-7A46-A175-28270C4C429C}"/>
              </a:ext>
            </a:extLst>
          </p:cNvPr>
          <p:cNvSpPr>
            <a:spLocks noGrp="1"/>
          </p:cNvSpPr>
          <p:nvPr>
            <p:ph type="title"/>
          </p:nvPr>
        </p:nvSpPr>
        <p:spPr>
          <a:xfrm>
            <a:off x="630671" y="1878092"/>
            <a:ext cx="3686312" cy="2564758"/>
          </a:xfrm>
        </p:spPr>
        <p:txBody>
          <a:bodyPr>
            <a:normAutofit/>
          </a:bodyPr>
          <a:lstStyle/>
          <a:p>
            <a:pPr algn="ctr"/>
            <a:r>
              <a:rPr lang="en-US" sz="4400" dirty="0">
                <a:solidFill>
                  <a:srgbClr val="FFFFFF"/>
                </a:solidFill>
              </a:rPr>
              <a:t>Exploratory Data Analysis</a:t>
            </a:r>
          </a:p>
        </p:txBody>
      </p:sp>
      <p:sp>
        <p:nvSpPr>
          <p:cNvPr id="3" name="Content Placeholder 2">
            <a:extLst>
              <a:ext uri="{FF2B5EF4-FFF2-40B4-BE49-F238E27FC236}">
                <a16:creationId xmlns:a16="http://schemas.microsoft.com/office/drawing/2014/main" id="{607848F7-AC54-E445-AFEE-E7465FC36FAB}"/>
              </a:ext>
            </a:extLst>
          </p:cNvPr>
          <p:cNvSpPr>
            <a:spLocks noGrp="1"/>
          </p:cNvSpPr>
          <p:nvPr>
            <p:ph idx="1"/>
          </p:nvPr>
        </p:nvSpPr>
        <p:spPr>
          <a:xfrm>
            <a:off x="4865942" y="837893"/>
            <a:ext cx="6074467" cy="5572432"/>
          </a:xfrm>
        </p:spPr>
        <p:txBody>
          <a:bodyPr anchor="ctr">
            <a:normAutofit/>
          </a:bodyPr>
          <a:lstStyle/>
          <a:p>
            <a:r>
              <a:rPr lang="en-US" dirty="0"/>
              <a:t>1- Importing Libraries</a:t>
            </a:r>
          </a:p>
          <a:p>
            <a:endParaRPr lang="en-US" dirty="0"/>
          </a:p>
          <a:p>
            <a:endParaRPr lang="en-US" dirty="0"/>
          </a:p>
          <a:p>
            <a:r>
              <a:rPr lang="en-US" dirty="0"/>
              <a:t>2- Importing Datasets</a:t>
            </a:r>
          </a:p>
          <a:p>
            <a:pPr marL="0" indent="0">
              <a:buNone/>
            </a:pPr>
            <a:endParaRPr lang="en-US" dirty="0"/>
          </a:p>
          <a:p>
            <a:pPr marL="0" indent="0">
              <a:buNone/>
            </a:pPr>
            <a:endParaRPr lang="en-US" dirty="0"/>
          </a:p>
          <a:p>
            <a:r>
              <a:rPr lang="en-US" dirty="0"/>
              <a:t>3- Cleaning the Datasets</a:t>
            </a:r>
          </a:p>
          <a:p>
            <a:endParaRPr lang="en-US" dirty="0"/>
          </a:p>
          <a:p>
            <a:endParaRPr lang="en-US" dirty="0"/>
          </a:p>
          <a:p>
            <a:r>
              <a:rPr lang="en-US" dirty="0"/>
              <a:t>4- Analyzing Relationship Between Variables</a:t>
            </a:r>
          </a:p>
        </p:txBody>
      </p:sp>
      <p:sp>
        <p:nvSpPr>
          <p:cNvPr id="26" name="Oval 11">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7" name="Oval 13">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Left Brace 3">
            <a:extLst>
              <a:ext uri="{FF2B5EF4-FFF2-40B4-BE49-F238E27FC236}">
                <a16:creationId xmlns:a16="http://schemas.microsoft.com/office/drawing/2014/main" id="{1CBF5A1B-84C7-F440-97BD-424147A7601C}"/>
              </a:ext>
            </a:extLst>
          </p:cNvPr>
          <p:cNvSpPr/>
          <p:nvPr/>
        </p:nvSpPr>
        <p:spPr>
          <a:xfrm>
            <a:off x="8022792" y="2441128"/>
            <a:ext cx="325432" cy="94421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B8D01691-CF32-804C-8D4E-27989062E01B}"/>
              </a:ext>
            </a:extLst>
          </p:cNvPr>
          <p:cNvSpPr txBox="1"/>
          <p:nvPr/>
        </p:nvSpPr>
        <p:spPr>
          <a:xfrm>
            <a:off x="8211242" y="2516797"/>
            <a:ext cx="4134677" cy="954107"/>
          </a:xfrm>
          <a:prstGeom prst="rect">
            <a:avLst/>
          </a:prstGeom>
          <a:noFill/>
        </p:spPr>
        <p:txBody>
          <a:bodyPr wrap="square" rtlCol="0">
            <a:spAutoFit/>
          </a:bodyPr>
          <a:lstStyle/>
          <a:p>
            <a:pPr marL="285750" indent="-285750">
              <a:buFont typeface="Wingdings" pitchFamily="2" charset="2"/>
              <a:buChar char="ü"/>
            </a:pPr>
            <a:r>
              <a:rPr lang="en-US" sz="1400" dirty="0"/>
              <a:t>Airbnb Dataset (48895, 106)</a:t>
            </a:r>
          </a:p>
          <a:p>
            <a:pPr marL="285750" indent="-285750">
              <a:buFont typeface="Wingdings" pitchFamily="2" charset="2"/>
              <a:buChar char="ü"/>
            </a:pPr>
            <a:endParaRPr lang="en-US" sz="1400" dirty="0"/>
          </a:p>
          <a:p>
            <a:pPr marL="285750" indent="-285750">
              <a:buFont typeface="Wingdings" pitchFamily="2" charset="2"/>
              <a:buChar char="ü"/>
            </a:pPr>
            <a:r>
              <a:rPr lang="en-US" sz="1400" dirty="0"/>
              <a:t>Zillow Dataset (8946, 262)</a:t>
            </a:r>
          </a:p>
          <a:p>
            <a:pPr marL="285750" indent="-285750">
              <a:buFont typeface="Wingdings" pitchFamily="2" charset="2"/>
              <a:buChar char="ü"/>
            </a:pPr>
            <a:endParaRPr lang="en-US" sz="1400" dirty="0"/>
          </a:p>
        </p:txBody>
      </p:sp>
      <p:sp>
        <p:nvSpPr>
          <p:cNvPr id="29" name="Left Brace 28">
            <a:extLst>
              <a:ext uri="{FF2B5EF4-FFF2-40B4-BE49-F238E27FC236}">
                <a16:creationId xmlns:a16="http://schemas.microsoft.com/office/drawing/2014/main" id="{4F0E9CAE-8BA7-F64F-95A9-6CC38199F200}"/>
              </a:ext>
            </a:extLst>
          </p:cNvPr>
          <p:cNvSpPr/>
          <p:nvPr/>
        </p:nvSpPr>
        <p:spPr>
          <a:xfrm>
            <a:off x="8050656" y="3566234"/>
            <a:ext cx="264642" cy="134058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A25EDE28-86FB-AE48-948A-9319CE375EDB}"/>
              </a:ext>
            </a:extLst>
          </p:cNvPr>
          <p:cNvSpPr txBox="1"/>
          <p:nvPr/>
        </p:nvSpPr>
        <p:spPr>
          <a:xfrm>
            <a:off x="8220047" y="3531656"/>
            <a:ext cx="4134677" cy="1668598"/>
          </a:xfrm>
          <a:prstGeom prst="rect">
            <a:avLst/>
          </a:prstGeom>
          <a:noFill/>
        </p:spPr>
        <p:txBody>
          <a:bodyPr wrap="square" rtlCol="0">
            <a:spAutoFit/>
          </a:bodyPr>
          <a:lstStyle/>
          <a:p>
            <a:pPr marL="285750" indent="-285750">
              <a:lnSpc>
                <a:spcPct val="150000"/>
              </a:lnSpc>
              <a:buFont typeface="Wingdings" pitchFamily="2" charset="2"/>
              <a:buChar char="ü"/>
            </a:pPr>
            <a:r>
              <a:rPr lang="en-US" sz="1400" dirty="0"/>
              <a:t>Removing Redundant Variables</a:t>
            </a:r>
          </a:p>
          <a:p>
            <a:pPr marL="285750" indent="-285750">
              <a:lnSpc>
                <a:spcPct val="150000"/>
              </a:lnSpc>
              <a:buFont typeface="Wingdings" pitchFamily="2" charset="2"/>
              <a:buChar char="ü"/>
            </a:pPr>
            <a:r>
              <a:rPr lang="en-US" sz="1400" dirty="0"/>
              <a:t>Feature Selection</a:t>
            </a:r>
          </a:p>
          <a:p>
            <a:pPr marL="285750" indent="-285750">
              <a:lnSpc>
                <a:spcPct val="150000"/>
              </a:lnSpc>
              <a:buFont typeface="Wingdings" pitchFamily="2" charset="2"/>
              <a:buChar char="ü"/>
            </a:pPr>
            <a:r>
              <a:rPr lang="en-US" sz="1400" dirty="0"/>
              <a:t>Removing Outliers</a:t>
            </a:r>
          </a:p>
          <a:p>
            <a:pPr marL="285750" indent="-285750">
              <a:lnSpc>
                <a:spcPct val="150000"/>
              </a:lnSpc>
              <a:buFont typeface="Wingdings" pitchFamily="2" charset="2"/>
              <a:buChar char="ü"/>
            </a:pPr>
            <a:r>
              <a:rPr lang="en-US" sz="1400" dirty="0"/>
              <a:t>Nulls Imputations</a:t>
            </a:r>
          </a:p>
          <a:p>
            <a:pPr marL="285750" indent="-285750">
              <a:lnSpc>
                <a:spcPct val="150000"/>
              </a:lnSpc>
              <a:buFont typeface="Wingdings" pitchFamily="2" charset="2"/>
              <a:buChar char="ü"/>
            </a:pPr>
            <a:endParaRPr lang="en-US" sz="1400" dirty="0"/>
          </a:p>
        </p:txBody>
      </p:sp>
      <p:sp>
        <p:nvSpPr>
          <p:cNvPr id="35" name="Slide Number Placeholder 34">
            <a:extLst>
              <a:ext uri="{FF2B5EF4-FFF2-40B4-BE49-F238E27FC236}">
                <a16:creationId xmlns:a16="http://schemas.microsoft.com/office/drawing/2014/main" id="{E81A8A05-964F-9948-B010-C6D16CB9CCF5}"/>
              </a:ext>
            </a:extLst>
          </p:cNvPr>
          <p:cNvSpPr>
            <a:spLocks noGrp="1"/>
          </p:cNvSpPr>
          <p:nvPr>
            <p:ph type="sldNum" sz="quarter" idx="12"/>
          </p:nvPr>
        </p:nvSpPr>
        <p:spPr/>
        <p:txBody>
          <a:bodyPr/>
          <a:lstStyle/>
          <a:p>
            <a:fld id="{312CC964-A50B-4C29-B4E4-2C30BB34CCF3}" type="slidenum">
              <a:rPr lang="en-US" smtClean="0"/>
              <a:t>4</a:t>
            </a:fld>
            <a:endParaRPr lang="en-US"/>
          </a:p>
        </p:txBody>
      </p:sp>
    </p:spTree>
    <p:extLst>
      <p:ext uri="{BB962C8B-B14F-4D97-AF65-F5344CB8AC3E}">
        <p14:creationId xmlns:p14="http://schemas.microsoft.com/office/powerpoint/2010/main" val="4222648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3865D-BDBD-3F47-B855-8CB9FC6D2DD0}"/>
              </a:ext>
            </a:extLst>
          </p:cNvPr>
          <p:cNvSpPr>
            <a:spLocks noGrp="1"/>
          </p:cNvSpPr>
          <p:nvPr>
            <p:ph type="title"/>
          </p:nvPr>
        </p:nvSpPr>
        <p:spPr>
          <a:xfrm>
            <a:off x="363793" y="-118872"/>
            <a:ext cx="9669893" cy="1609344"/>
          </a:xfrm>
        </p:spPr>
        <p:txBody>
          <a:bodyPr>
            <a:normAutofit/>
          </a:bodyPr>
          <a:lstStyle/>
          <a:p>
            <a:r>
              <a:rPr lang="en-US" dirty="0"/>
              <a:t>EDA– Data Management</a:t>
            </a:r>
          </a:p>
        </p:txBody>
      </p:sp>
      <p:pic>
        <p:nvPicPr>
          <p:cNvPr id="13" name="Picture 12" descr="Text&#10;&#10;Description automatically generated with medium confidence">
            <a:extLst>
              <a:ext uri="{FF2B5EF4-FFF2-40B4-BE49-F238E27FC236}">
                <a16:creationId xmlns:a16="http://schemas.microsoft.com/office/drawing/2014/main" id="{535399DB-4445-B149-AE1E-65E67B8DA4B1}"/>
              </a:ext>
            </a:extLst>
          </p:cNvPr>
          <p:cNvPicPr>
            <a:picLocks noChangeAspect="1"/>
          </p:cNvPicPr>
          <p:nvPr/>
        </p:nvPicPr>
        <p:blipFill rotWithShape="1">
          <a:blip r:embed="rId3">
            <a:extLst>
              <a:ext uri="{28A0092B-C50C-407E-A947-70E740481C1C}">
                <a14:useLocalDpi xmlns:a14="http://schemas.microsoft.com/office/drawing/2010/main" val="0"/>
              </a:ext>
            </a:extLst>
          </a:blip>
          <a:srcRect b="10245"/>
          <a:stretch/>
        </p:blipFill>
        <p:spPr>
          <a:xfrm>
            <a:off x="5426371" y="3795569"/>
            <a:ext cx="4751722" cy="2399009"/>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48215F74-3CDC-3B47-950D-5BBF474A58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1910" y="1490472"/>
            <a:ext cx="5316183" cy="2020150"/>
          </a:xfrm>
          <a:prstGeom prst="rect">
            <a:avLst/>
          </a:prstGeom>
        </p:spPr>
      </p:pic>
      <p:sp>
        <p:nvSpPr>
          <p:cNvPr id="7" name="Content Placeholder 6">
            <a:extLst>
              <a:ext uri="{FF2B5EF4-FFF2-40B4-BE49-F238E27FC236}">
                <a16:creationId xmlns:a16="http://schemas.microsoft.com/office/drawing/2014/main" id="{EE3C9C8D-8DE7-9242-8BBF-826BD0923876}"/>
              </a:ext>
            </a:extLst>
          </p:cNvPr>
          <p:cNvSpPr>
            <a:spLocks noGrp="1"/>
          </p:cNvSpPr>
          <p:nvPr>
            <p:ph idx="1"/>
          </p:nvPr>
        </p:nvSpPr>
        <p:spPr>
          <a:xfrm>
            <a:off x="727224" y="1539451"/>
            <a:ext cx="6607276" cy="4050792"/>
          </a:xfrm>
        </p:spPr>
        <p:txBody>
          <a:bodyPr>
            <a:normAutofit/>
          </a:bodyPr>
          <a:lstStyle/>
          <a:p>
            <a:r>
              <a:rPr lang="en-US" dirty="0"/>
              <a:t>Zip codes Imputation</a:t>
            </a:r>
          </a:p>
          <a:p>
            <a:endParaRPr lang="en-US" dirty="0"/>
          </a:p>
          <a:p>
            <a:endParaRPr lang="en-US" dirty="0"/>
          </a:p>
          <a:p>
            <a:endParaRPr lang="en-US" dirty="0"/>
          </a:p>
          <a:p>
            <a:pPr marL="0" indent="0">
              <a:buNone/>
            </a:pPr>
            <a:endParaRPr lang="en-US" dirty="0"/>
          </a:p>
          <a:p>
            <a:pPr marL="0" indent="0">
              <a:buNone/>
            </a:pPr>
            <a:endParaRPr lang="en-US" dirty="0"/>
          </a:p>
          <a:p>
            <a:r>
              <a:rPr lang="en-US" dirty="0"/>
              <a:t>List of NYC Zip codes</a:t>
            </a:r>
          </a:p>
          <a:p>
            <a:endParaRPr lang="en-US" dirty="0"/>
          </a:p>
          <a:p>
            <a:endParaRPr lang="en-US" dirty="0"/>
          </a:p>
          <a:p>
            <a:endParaRPr lang="en-US" dirty="0"/>
          </a:p>
          <a:p>
            <a:endParaRPr lang="en-US" dirty="0"/>
          </a:p>
          <a:p>
            <a:pPr marL="0" indent="0">
              <a:buNone/>
            </a:pPr>
            <a:endParaRPr lang="en-US" dirty="0"/>
          </a:p>
          <a:p>
            <a:endParaRPr lang="en-US" dirty="0"/>
          </a:p>
          <a:p>
            <a:endParaRPr lang="en-US" dirty="0"/>
          </a:p>
        </p:txBody>
      </p:sp>
      <p:sp>
        <p:nvSpPr>
          <p:cNvPr id="20" name="Rectangle 19">
            <a:extLst>
              <a:ext uri="{FF2B5EF4-FFF2-40B4-BE49-F238E27FC236}">
                <a16:creationId xmlns:a16="http://schemas.microsoft.com/office/drawing/2014/main" id="{CE5E964C-C172-1944-BC0A-9E7D3EC0F128}"/>
              </a:ext>
            </a:extLst>
          </p:cNvPr>
          <p:cNvSpPr/>
          <p:nvPr/>
        </p:nvSpPr>
        <p:spPr>
          <a:xfrm>
            <a:off x="259492" y="210064"/>
            <a:ext cx="11677135" cy="6499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A6CBD99-8550-F549-8001-FAE9BAD084B2}"/>
              </a:ext>
            </a:extLst>
          </p:cNvPr>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lide Number Placeholder 21">
            <a:extLst>
              <a:ext uri="{FF2B5EF4-FFF2-40B4-BE49-F238E27FC236}">
                <a16:creationId xmlns:a16="http://schemas.microsoft.com/office/drawing/2014/main" id="{5F7EC054-DB4C-AE43-84F1-A9CE9CFB5B30}"/>
              </a:ext>
            </a:extLst>
          </p:cNvPr>
          <p:cNvSpPr>
            <a:spLocks noGrp="1"/>
          </p:cNvSpPr>
          <p:nvPr>
            <p:ph type="sldNum" sz="quarter" idx="12"/>
          </p:nvPr>
        </p:nvSpPr>
        <p:spPr/>
        <p:txBody>
          <a:bodyPr/>
          <a:lstStyle/>
          <a:p>
            <a:fld id="{312CC964-A50B-4C29-B4E4-2C30BB34CCF3}" type="slidenum">
              <a:rPr lang="en-US" smtClean="0"/>
              <a:t>5</a:t>
            </a:fld>
            <a:endParaRPr lang="en-US"/>
          </a:p>
        </p:txBody>
      </p:sp>
    </p:spTree>
    <p:extLst>
      <p:ext uri="{BB962C8B-B14F-4D97-AF65-F5344CB8AC3E}">
        <p14:creationId xmlns:p14="http://schemas.microsoft.com/office/powerpoint/2010/main" val="3034918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C4FD895-C3CE-9546-8F1B-4D6CAED8B3AB}"/>
              </a:ext>
            </a:extLst>
          </p:cNvPr>
          <p:cNvSpPr/>
          <p:nvPr/>
        </p:nvSpPr>
        <p:spPr>
          <a:xfrm>
            <a:off x="9836198" y="11289"/>
            <a:ext cx="2355802" cy="6858000"/>
          </a:xfrm>
          <a:prstGeom prst="rect">
            <a:avLst/>
          </a:prstGeom>
          <a:solidFill>
            <a:srgbClr val="61829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C1278FB-CADF-1E48-8008-9626D1FEF2D8}"/>
              </a:ext>
            </a:extLst>
          </p:cNvPr>
          <p:cNvSpPr/>
          <p:nvPr/>
        </p:nvSpPr>
        <p:spPr>
          <a:xfrm>
            <a:off x="11430199" y="6235971"/>
            <a:ext cx="401938" cy="4019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4D963F-1223-AA40-B376-BF48C15251E5}"/>
              </a:ext>
            </a:extLst>
          </p:cNvPr>
          <p:cNvSpPr>
            <a:spLocks noGrp="1"/>
          </p:cNvSpPr>
          <p:nvPr>
            <p:ph type="title"/>
          </p:nvPr>
        </p:nvSpPr>
        <p:spPr>
          <a:xfrm>
            <a:off x="9836198" y="489608"/>
            <a:ext cx="2851004" cy="1791730"/>
          </a:xfrm>
        </p:spPr>
        <p:txBody>
          <a:bodyPr>
            <a:noAutofit/>
          </a:bodyPr>
          <a:lstStyle/>
          <a:p>
            <a:r>
              <a:rPr lang="en-US" sz="3600" dirty="0"/>
              <a:t>Analysis</a:t>
            </a:r>
            <a:br>
              <a:rPr lang="en-US" sz="3600" dirty="0"/>
            </a:br>
            <a:r>
              <a:rPr lang="en-US" sz="3600" dirty="0"/>
              <a:t>of </a:t>
            </a:r>
            <a:br>
              <a:rPr lang="en-US" sz="3600" dirty="0"/>
            </a:br>
            <a:r>
              <a:rPr lang="en-US" sz="3600" dirty="0"/>
              <a:t>Airbnb Data set</a:t>
            </a:r>
            <a:br>
              <a:rPr lang="en-US" sz="3600" dirty="0"/>
            </a:br>
            <a:endParaRPr lang="en-US" sz="3600" dirty="0"/>
          </a:p>
        </p:txBody>
      </p:sp>
      <p:pic>
        <p:nvPicPr>
          <p:cNvPr id="6" name="Content Placeholder 5" descr="Chart, bar chart&#10;&#10;Description automatically generated">
            <a:extLst>
              <a:ext uri="{FF2B5EF4-FFF2-40B4-BE49-F238E27FC236}">
                <a16:creationId xmlns:a16="http://schemas.microsoft.com/office/drawing/2014/main" id="{E8D10360-C7C6-8445-A744-E9E20B06242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1856" y="3446079"/>
            <a:ext cx="5102673" cy="30184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3">
            <a:extLst>
              <a:ext uri="{FF2B5EF4-FFF2-40B4-BE49-F238E27FC236}">
                <a16:creationId xmlns:a16="http://schemas.microsoft.com/office/drawing/2014/main" id="{D0F12DF8-CC2C-BE4C-9EE4-21B87558B4C3}"/>
              </a:ext>
            </a:extLst>
          </p:cNvPr>
          <p:cNvSpPr>
            <a:spLocks noGrp="1"/>
          </p:cNvSpPr>
          <p:nvPr>
            <p:ph type="sldNum" sz="quarter" idx="12"/>
          </p:nvPr>
        </p:nvSpPr>
        <p:spPr>
          <a:ln>
            <a:noFill/>
          </a:ln>
        </p:spPr>
        <p:txBody>
          <a:bodyPr/>
          <a:lstStyle/>
          <a:p>
            <a:fld id="{312CC964-A50B-4C29-B4E4-2C30BB34CCF3}" type="slidenum">
              <a:rPr lang="en-US" smtClean="0">
                <a:solidFill>
                  <a:schemeClr val="tx1"/>
                </a:solidFill>
              </a:rPr>
              <a:t>6</a:t>
            </a:fld>
            <a:endParaRPr lang="en-US" dirty="0">
              <a:solidFill>
                <a:schemeClr val="tx1"/>
              </a:solidFill>
            </a:endParaRPr>
          </a:p>
        </p:txBody>
      </p:sp>
      <p:pic>
        <p:nvPicPr>
          <p:cNvPr id="12" name="Picture 11" descr="Chart, bar chart&#10;&#10;Description automatically generated">
            <a:extLst>
              <a:ext uri="{FF2B5EF4-FFF2-40B4-BE49-F238E27FC236}">
                <a16:creationId xmlns:a16="http://schemas.microsoft.com/office/drawing/2014/main" id="{62AE0BB2-1C06-C84B-B3D8-D8420B3625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0649" y="3440289"/>
            <a:ext cx="4286868" cy="30241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descr="Chart, line chart&#10;&#10;Description automatically generated">
            <a:extLst>
              <a:ext uri="{FF2B5EF4-FFF2-40B4-BE49-F238E27FC236}">
                <a16:creationId xmlns:a16="http://schemas.microsoft.com/office/drawing/2014/main" id="{F82ED67F-C9FD-4341-B88B-A0236EBDBF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856" y="491939"/>
            <a:ext cx="9595661" cy="27142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60647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FDFA607-6E8D-0F40-B932-DCDF8ACB3FD2}"/>
              </a:ext>
            </a:extLst>
          </p:cNvPr>
          <p:cNvSpPr/>
          <p:nvPr/>
        </p:nvSpPr>
        <p:spPr>
          <a:xfrm>
            <a:off x="0" y="1033670"/>
            <a:ext cx="12192000" cy="58243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Oval 7">
            <a:extLst>
              <a:ext uri="{FF2B5EF4-FFF2-40B4-BE49-F238E27FC236}">
                <a16:creationId xmlns:a16="http://schemas.microsoft.com/office/drawing/2014/main" id="{B1179806-320E-C843-9EF7-A6F12EB3347C}"/>
              </a:ext>
            </a:extLst>
          </p:cNvPr>
          <p:cNvSpPr/>
          <p:nvPr/>
        </p:nvSpPr>
        <p:spPr>
          <a:xfrm>
            <a:off x="11430199" y="6235971"/>
            <a:ext cx="401938" cy="40193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31E1DA-5A88-DA41-806D-56FFB8E1DBD1}"/>
              </a:ext>
            </a:extLst>
          </p:cNvPr>
          <p:cNvSpPr>
            <a:spLocks noGrp="1"/>
          </p:cNvSpPr>
          <p:nvPr>
            <p:ph type="title"/>
          </p:nvPr>
        </p:nvSpPr>
        <p:spPr>
          <a:xfrm>
            <a:off x="224214" y="-118872"/>
            <a:ext cx="13074342" cy="1609344"/>
          </a:xfrm>
        </p:spPr>
        <p:txBody>
          <a:bodyPr>
            <a:normAutofit/>
          </a:bodyPr>
          <a:lstStyle/>
          <a:p>
            <a:r>
              <a:rPr lang="en-US" sz="3000" dirty="0"/>
              <a:t>Property Sales Price Trend with the Highest % Appreciation</a:t>
            </a:r>
          </a:p>
        </p:txBody>
      </p:sp>
      <p:pic>
        <p:nvPicPr>
          <p:cNvPr id="6" name="Content Placeholder 5" descr="Chart, line chart&#10;&#10;Description automatically generated">
            <a:extLst>
              <a:ext uri="{FF2B5EF4-FFF2-40B4-BE49-F238E27FC236}">
                <a16:creationId xmlns:a16="http://schemas.microsoft.com/office/drawing/2014/main" id="{54AA4E0B-3597-A843-B0D9-04CE020C945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758"/>
          <a:stretch/>
        </p:blipFill>
        <p:spPr>
          <a:xfrm>
            <a:off x="555246" y="1204459"/>
            <a:ext cx="10755882" cy="5254229"/>
          </a:xfrm>
        </p:spPr>
      </p:pic>
      <p:sp>
        <p:nvSpPr>
          <p:cNvPr id="4" name="Slide Number Placeholder 3">
            <a:extLst>
              <a:ext uri="{FF2B5EF4-FFF2-40B4-BE49-F238E27FC236}">
                <a16:creationId xmlns:a16="http://schemas.microsoft.com/office/drawing/2014/main" id="{C0C5DDB5-3D95-A643-B4D4-E5D98A1447FD}"/>
              </a:ext>
            </a:extLst>
          </p:cNvPr>
          <p:cNvSpPr>
            <a:spLocks noGrp="1"/>
          </p:cNvSpPr>
          <p:nvPr>
            <p:ph type="sldNum" sz="quarter" idx="12"/>
          </p:nvPr>
        </p:nvSpPr>
        <p:spPr/>
        <p:txBody>
          <a:bodyPr/>
          <a:lstStyle/>
          <a:p>
            <a:fld id="{312CC964-A50B-4C29-B4E4-2C30BB34CCF3}" type="slidenum">
              <a:rPr lang="en-US" smtClean="0">
                <a:solidFill>
                  <a:schemeClr val="tx1"/>
                </a:solidFill>
              </a:rPr>
              <a:t>7</a:t>
            </a:fld>
            <a:endParaRPr lang="en-US" dirty="0">
              <a:solidFill>
                <a:schemeClr val="tx1"/>
              </a:solidFill>
            </a:endParaRPr>
          </a:p>
        </p:txBody>
      </p:sp>
      <p:sp>
        <p:nvSpPr>
          <p:cNvPr id="3" name="TextBox 2">
            <a:extLst>
              <a:ext uri="{FF2B5EF4-FFF2-40B4-BE49-F238E27FC236}">
                <a16:creationId xmlns:a16="http://schemas.microsoft.com/office/drawing/2014/main" id="{B0B69D34-B15F-7645-9D3C-669908688DB7}"/>
              </a:ext>
            </a:extLst>
          </p:cNvPr>
          <p:cNvSpPr txBox="1"/>
          <p:nvPr/>
        </p:nvSpPr>
        <p:spPr>
          <a:xfrm>
            <a:off x="5743731" y="6393613"/>
            <a:ext cx="704538" cy="369332"/>
          </a:xfrm>
          <a:prstGeom prst="rect">
            <a:avLst/>
          </a:prstGeom>
          <a:solidFill>
            <a:schemeClr val="bg1"/>
          </a:solidFill>
        </p:spPr>
        <p:txBody>
          <a:bodyPr wrap="square" rtlCol="0">
            <a:spAutoFit/>
          </a:bodyPr>
          <a:lstStyle/>
          <a:p>
            <a:r>
              <a:rPr lang="en-US" b="1" dirty="0"/>
              <a:t>Year</a:t>
            </a:r>
          </a:p>
        </p:txBody>
      </p:sp>
      <p:sp>
        <p:nvSpPr>
          <p:cNvPr id="5" name="TextBox 4">
            <a:extLst>
              <a:ext uri="{FF2B5EF4-FFF2-40B4-BE49-F238E27FC236}">
                <a16:creationId xmlns:a16="http://schemas.microsoft.com/office/drawing/2014/main" id="{2841520A-8D0C-0B47-A32D-8F3E412D3707}"/>
              </a:ext>
            </a:extLst>
          </p:cNvPr>
          <p:cNvSpPr txBox="1"/>
          <p:nvPr/>
        </p:nvSpPr>
        <p:spPr>
          <a:xfrm>
            <a:off x="10505178" y="1490472"/>
            <a:ext cx="830924" cy="323165"/>
          </a:xfrm>
          <a:prstGeom prst="rect">
            <a:avLst/>
          </a:prstGeom>
          <a:noFill/>
        </p:spPr>
        <p:txBody>
          <a:bodyPr wrap="square" rtlCol="0">
            <a:spAutoFit/>
          </a:bodyPr>
          <a:lstStyle/>
          <a:p>
            <a:r>
              <a:rPr lang="en-US" sz="1500" dirty="0"/>
              <a:t>32%</a:t>
            </a:r>
          </a:p>
        </p:txBody>
      </p:sp>
      <p:sp>
        <p:nvSpPr>
          <p:cNvPr id="9" name="TextBox 8">
            <a:extLst>
              <a:ext uri="{FF2B5EF4-FFF2-40B4-BE49-F238E27FC236}">
                <a16:creationId xmlns:a16="http://schemas.microsoft.com/office/drawing/2014/main" id="{6053D8B5-917A-1447-9416-27D098721F50}"/>
              </a:ext>
            </a:extLst>
          </p:cNvPr>
          <p:cNvSpPr txBox="1"/>
          <p:nvPr/>
        </p:nvSpPr>
        <p:spPr>
          <a:xfrm>
            <a:off x="10510244" y="2108856"/>
            <a:ext cx="830924" cy="323165"/>
          </a:xfrm>
          <a:prstGeom prst="rect">
            <a:avLst/>
          </a:prstGeom>
          <a:noFill/>
        </p:spPr>
        <p:txBody>
          <a:bodyPr wrap="square" rtlCol="0">
            <a:spAutoFit/>
          </a:bodyPr>
          <a:lstStyle/>
          <a:p>
            <a:r>
              <a:rPr lang="en-US" sz="1500" dirty="0"/>
              <a:t>46%</a:t>
            </a:r>
          </a:p>
        </p:txBody>
      </p:sp>
      <p:sp>
        <p:nvSpPr>
          <p:cNvPr id="10" name="TextBox 9">
            <a:extLst>
              <a:ext uri="{FF2B5EF4-FFF2-40B4-BE49-F238E27FC236}">
                <a16:creationId xmlns:a16="http://schemas.microsoft.com/office/drawing/2014/main" id="{E57321D1-E178-0744-80D1-3332161FFDE5}"/>
              </a:ext>
            </a:extLst>
          </p:cNvPr>
          <p:cNvSpPr txBox="1"/>
          <p:nvPr/>
        </p:nvSpPr>
        <p:spPr>
          <a:xfrm>
            <a:off x="10505178" y="3249271"/>
            <a:ext cx="830924" cy="323165"/>
          </a:xfrm>
          <a:prstGeom prst="rect">
            <a:avLst/>
          </a:prstGeom>
          <a:noFill/>
        </p:spPr>
        <p:txBody>
          <a:bodyPr wrap="square" rtlCol="0">
            <a:spAutoFit/>
          </a:bodyPr>
          <a:lstStyle/>
          <a:p>
            <a:r>
              <a:rPr lang="en-US" sz="1500" dirty="0"/>
              <a:t>41%</a:t>
            </a:r>
          </a:p>
        </p:txBody>
      </p:sp>
      <p:sp>
        <p:nvSpPr>
          <p:cNvPr id="11" name="TextBox 10">
            <a:extLst>
              <a:ext uri="{FF2B5EF4-FFF2-40B4-BE49-F238E27FC236}">
                <a16:creationId xmlns:a16="http://schemas.microsoft.com/office/drawing/2014/main" id="{A4174A14-8852-684A-9462-A2C808C27980}"/>
              </a:ext>
            </a:extLst>
          </p:cNvPr>
          <p:cNvSpPr txBox="1"/>
          <p:nvPr/>
        </p:nvSpPr>
        <p:spPr>
          <a:xfrm>
            <a:off x="10505178" y="5400351"/>
            <a:ext cx="830924" cy="323165"/>
          </a:xfrm>
          <a:prstGeom prst="rect">
            <a:avLst/>
          </a:prstGeom>
          <a:noFill/>
        </p:spPr>
        <p:txBody>
          <a:bodyPr wrap="square" rtlCol="0">
            <a:spAutoFit/>
          </a:bodyPr>
          <a:lstStyle/>
          <a:p>
            <a:r>
              <a:rPr lang="en-US" sz="1500" dirty="0"/>
              <a:t>35%</a:t>
            </a:r>
          </a:p>
        </p:txBody>
      </p:sp>
      <p:sp>
        <p:nvSpPr>
          <p:cNvPr id="12" name="TextBox 11">
            <a:extLst>
              <a:ext uri="{FF2B5EF4-FFF2-40B4-BE49-F238E27FC236}">
                <a16:creationId xmlns:a16="http://schemas.microsoft.com/office/drawing/2014/main" id="{ADB0F506-D6B5-1047-B3EE-79F0E2B6016D}"/>
              </a:ext>
            </a:extLst>
          </p:cNvPr>
          <p:cNvSpPr txBox="1"/>
          <p:nvPr/>
        </p:nvSpPr>
        <p:spPr>
          <a:xfrm>
            <a:off x="10505178" y="5620774"/>
            <a:ext cx="830924" cy="323165"/>
          </a:xfrm>
          <a:prstGeom prst="rect">
            <a:avLst/>
          </a:prstGeom>
          <a:noFill/>
        </p:spPr>
        <p:txBody>
          <a:bodyPr wrap="square" rtlCol="0">
            <a:spAutoFit/>
          </a:bodyPr>
          <a:lstStyle/>
          <a:p>
            <a:r>
              <a:rPr lang="en-US" sz="1500" dirty="0"/>
              <a:t>36%</a:t>
            </a:r>
          </a:p>
        </p:txBody>
      </p:sp>
      <p:sp>
        <p:nvSpPr>
          <p:cNvPr id="13" name="TextBox 12">
            <a:extLst>
              <a:ext uri="{FF2B5EF4-FFF2-40B4-BE49-F238E27FC236}">
                <a16:creationId xmlns:a16="http://schemas.microsoft.com/office/drawing/2014/main" id="{C4DE5628-4FBE-D94E-8D6D-138307950E79}"/>
              </a:ext>
            </a:extLst>
          </p:cNvPr>
          <p:cNvSpPr txBox="1"/>
          <p:nvPr/>
        </p:nvSpPr>
        <p:spPr>
          <a:xfrm>
            <a:off x="10505178" y="5806944"/>
            <a:ext cx="830924" cy="323165"/>
          </a:xfrm>
          <a:prstGeom prst="rect">
            <a:avLst/>
          </a:prstGeom>
          <a:noFill/>
        </p:spPr>
        <p:txBody>
          <a:bodyPr wrap="square" rtlCol="0">
            <a:spAutoFit/>
          </a:bodyPr>
          <a:lstStyle/>
          <a:p>
            <a:r>
              <a:rPr lang="en-US" sz="1500" dirty="0"/>
              <a:t>36%</a:t>
            </a:r>
          </a:p>
        </p:txBody>
      </p:sp>
    </p:spTree>
    <p:extLst>
      <p:ext uri="{BB962C8B-B14F-4D97-AF65-F5344CB8AC3E}">
        <p14:creationId xmlns:p14="http://schemas.microsoft.com/office/powerpoint/2010/main" val="549818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CA88C2-C73C-4062-A097-8FBCE3090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3981C21-E132-4402-B31B-D725C1CE7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653241"/>
            <a:ext cx="109087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A685C77-4E84-486A-9AE5-F3635BE98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2" y="822324"/>
            <a:ext cx="5149596" cy="5228279"/>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578C71-E5A1-8D49-974A-1D2CEE96D60E}"/>
              </a:ext>
            </a:extLst>
          </p:cNvPr>
          <p:cNvSpPr>
            <a:spLocks noGrp="1"/>
          </p:cNvSpPr>
          <p:nvPr>
            <p:ph type="title"/>
          </p:nvPr>
        </p:nvSpPr>
        <p:spPr>
          <a:xfrm>
            <a:off x="1286934" y="1465790"/>
            <a:ext cx="3860798" cy="3941345"/>
          </a:xfrm>
        </p:spPr>
        <p:txBody>
          <a:bodyPr>
            <a:normAutofit/>
          </a:bodyPr>
          <a:lstStyle/>
          <a:p>
            <a:r>
              <a:rPr lang="en-US" sz="4200"/>
              <a:t>Feature Engineering</a:t>
            </a:r>
          </a:p>
        </p:txBody>
      </p:sp>
      <p:sp>
        <p:nvSpPr>
          <p:cNvPr id="3" name="Content Placeholder 2">
            <a:extLst>
              <a:ext uri="{FF2B5EF4-FFF2-40B4-BE49-F238E27FC236}">
                <a16:creationId xmlns:a16="http://schemas.microsoft.com/office/drawing/2014/main" id="{A5C74917-A777-A94A-A9F5-D13534729A15}"/>
              </a:ext>
            </a:extLst>
          </p:cNvPr>
          <p:cNvSpPr>
            <a:spLocks noGrp="1"/>
          </p:cNvSpPr>
          <p:nvPr>
            <p:ph idx="1"/>
          </p:nvPr>
        </p:nvSpPr>
        <p:spPr>
          <a:xfrm>
            <a:off x="5893904" y="1528552"/>
            <a:ext cx="6298095" cy="4772367"/>
          </a:xfrm>
        </p:spPr>
        <p:txBody>
          <a:bodyPr anchor="ctr">
            <a:normAutofit fontScale="92500" lnSpcReduction="10000"/>
          </a:bodyPr>
          <a:lstStyle/>
          <a:p>
            <a:r>
              <a:rPr lang="en-US" sz="1900" dirty="0"/>
              <a:t>Average Annual Occupancy = </a:t>
            </a:r>
          </a:p>
          <a:p>
            <a:pPr marL="0" indent="0" algn="ctr">
              <a:buNone/>
            </a:pPr>
            <a:r>
              <a:rPr lang="en-US" sz="1900" dirty="0"/>
              <a:t>365* 0.75</a:t>
            </a:r>
          </a:p>
          <a:p>
            <a:r>
              <a:rPr lang="en-US" sz="1900" dirty="0"/>
              <a:t>Annual Rental Income = </a:t>
            </a:r>
          </a:p>
          <a:p>
            <a:pPr marL="0" indent="0" algn="ctr">
              <a:buNone/>
            </a:pPr>
            <a:r>
              <a:rPr lang="en-US" sz="1900" dirty="0"/>
              <a:t>	Price * Average Annual Occupancy</a:t>
            </a:r>
          </a:p>
          <a:p>
            <a:r>
              <a:rPr lang="en-US" sz="1900" dirty="0"/>
              <a:t>Property Value Appreciation Rate =</a:t>
            </a:r>
          </a:p>
          <a:p>
            <a:pPr marL="0" indent="0" algn="ctr">
              <a:buNone/>
            </a:pPr>
            <a:r>
              <a:rPr lang="en-US" sz="1900" dirty="0"/>
              <a:t>(( (House Value 2017/ House Value 2014)^</a:t>
            </a:r>
            <a:r>
              <a:rPr lang="en-US" sz="1900" baseline="30000" dirty="0"/>
              <a:t>(1/3)</a:t>
            </a:r>
            <a:r>
              <a:rPr lang="en-US" sz="1900" dirty="0"/>
              <a:t>)-1)*100</a:t>
            </a:r>
          </a:p>
          <a:p>
            <a:pPr marL="0" indent="0">
              <a:buNone/>
            </a:pPr>
            <a:endParaRPr lang="en-US" sz="1900" dirty="0"/>
          </a:p>
          <a:p>
            <a:endParaRPr lang="en-US" sz="1900" dirty="0"/>
          </a:p>
          <a:p>
            <a:pPr marL="0" indent="0" algn="ctr">
              <a:buNone/>
            </a:pPr>
            <a:r>
              <a:rPr lang="en-US" sz="1900" dirty="0"/>
              <a:t>FV = PV * (1+i) </a:t>
            </a:r>
            <a:r>
              <a:rPr lang="en-US" sz="1900" baseline="30000" dirty="0"/>
              <a:t>n</a:t>
            </a:r>
          </a:p>
          <a:p>
            <a:pPr marL="0" indent="0">
              <a:buNone/>
            </a:pPr>
            <a:r>
              <a:rPr lang="en-US" sz="1600" dirty="0"/>
              <a:t> FV: future value</a:t>
            </a:r>
          </a:p>
          <a:p>
            <a:pPr marL="0" indent="0">
              <a:buNone/>
            </a:pPr>
            <a:r>
              <a:rPr lang="en-US" sz="1600" dirty="0"/>
              <a:t> PV: past value</a:t>
            </a:r>
          </a:p>
          <a:p>
            <a:pPr marL="0" indent="0">
              <a:buNone/>
            </a:pPr>
            <a:r>
              <a:rPr lang="en-US" sz="1600" dirty="0"/>
              <a:t> </a:t>
            </a:r>
            <a:r>
              <a:rPr lang="en-US" sz="1600" dirty="0" err="1"/>
              <a:t>i</a:t>
            </a:r>
            <a:r>
              <a:rPr lang="en-US" sz="1600" dirty="0"/>
              <a:t>: annual appreciation rate</a:t>
            </a:r>
          </a:p>
          <a:p>
            <a:pPr marL="0" indent="0">
              <a:buNone/>
            </a:pPr>
            <a:r>
              <a:rPr lang="en-US" sz="1600" dirty="0"/>
              <a:t> n: number of years</a:t>
            </a:r>
          </a:p>
          <a:p>
            <a:endParaRPr lang="en-US" sz="1800" dirty="0"/>
          </a:p>
          <a:p>
            <a:pPr marL="0" indent="0">
              <a:buNone/>
            </a:pPr>
            <a:endParaRPr lang="en-US" sz="1400" dirty="0"/>
          </a:p>
          <a:p>
            <a:endParaRPr lang="en-US" sz="1400" dirty="0"/>
          </a:p>
          <a:p>
            <a:endParaRPr lang="en-US" sz="1400" dirty="0"/>
          </a:p>
        </p:txBody>
      </p:sp>
      <p:sp>
        <p:nvSpPr>
          <p:cNvPr id="15" name="Rectangle 14">
            <a:extLst>
              <a:ext uri="{FF2B5EF4-FFF2-40B4-BE49-F238E27FC236}">
                <a16:creationId xmlns:a16="http://schemas.microsoft.com/office/drawing/2014/main" id="{E55C1C3E-5158-47F3-8FD9-14B22C3E6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6121662"/>
            <a:ext cx="109087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7D399091-B87E-5747-85ED-2CA4B985F11F}"/>
              </a:ext>
            </a:extLst>
          </p:cNvPr>
          <p:cNvSpPr>
            <a:spLocks noGrp="1"/>
          </p:cNvSpPr>
          <p:nvPr>
            <p:ph type="sldNum" sz="quarter" idx="12"/>
          </p:nvPr>
        </p:nvSpPr>
        <p:spPr>
          <a:xfrm>
            <a:off x="11311128" y="6272784"/>
            <a:ext cx="640080" cy="365125"/>
          </a:xfrm>
        </p:spPr>
        <p:txBody>
          <a:bodyPr>
            <a:normAutofit/>
          </a:bodyPr>
          <a:lstStyle/>
          <a:p>
            <a:pPr>
              <a:spcAft>
                <a:spcPts val="600"/>
              </a:spcAft>
            </a:pPr>
            <a:fld id="{312CC964-A50B-4C29-B4E4-2C30BB34CCF3}" type="slidenum">
              <a:rPr lang="en-US">
                <a:solidFill>
                  <a:schemeClr val="accent1"/>
                </a:solidFill>
              </a:rPr>
              <a:pPr>
                <a:spcAft>
                  <a:spcPts val="600"/>
                </a:spcAft>
              </a:pPr>
              <a:t>8</a:t>
            </a:fld>
            <a:endParaRPr lang="en-US">
              <a:solidFill>
                <a:schemeClr val="accent1"/>
              </a:solidFill>
            </a:endParaRPr>
          </a:p>
        </p:txBody>
      </p:sp>
    </p:spTree>
    <p:extLst>
      <p:ext uri="{BB962C8B-B14F-4D97-AF65-F5344CB8AC3E}">
        <p14:creationId xmlns:p14="http://schemas.microsoft.com/office/powerpoint/2010/main" val="1244964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9DD6D25-73D7-4E21-A25F-56BC6E3B33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54283A-CAC4-0749-8E84-9B7325A5068D}"/>
              </a:ext>
            </a:extLst>
          </p:cNvPr>
          <p:cNvSpPr>
            <a:spLocks noGrp="1"/>
          </p:cNvSpPr>
          <p:nvPr>
            <p:ph type="title"/>
          </p:nvPr>
        </p:nvSpPr>
        <p:spPr>
          <a:xfrm>
            <a:off x="7836311" y="639763"/>
            <a:ext cx="4355688" cy="5177377"/>
          </a:xfrm>
          <a:ln>
            <a:noFill/>
          </a:ln>
        </p:spPr>
        <p:txBody>
          <a:bodyPr>
            <a:normAutofit/>
          </a:bodyPr>
          <a:lstStyle/>
          <a:p>
            <a:pPr algn="ctr"/>
            <a:r>
              <a:rPr lang="en-US" sz="3300" dirty="0"/>
              <a:t>Developed Metrics </a:t>
            </a:r>
            <a:br>
              <a:rPr lang="en-US" sz="3300" dirty="0"/>
            </a:br>
            <a:r>
              <a:rPr lang="en-US" sz="3300" dirty="0"/>
              <a:t>after </a:t>
            </a:r>
            <a:br>
              <a:rPr lang="en-US" sz="3300" dirty="0"/>
            </a:br>
            <a:r>
              <a:rPr lang="en-US" sz="3300" dirty="0"/>
              <a:t>Merging</a:t>
            </a:r>
          </a:p>
        </p:txBody>
      </p:sp>
      <p:grpSp>
        <p:nvGrpSpPr>
          <p:cNvPr id="30" name="Group 29">
            <a:extLst>
              <a:ext uri="{FF2B5EF4-FFF2-40B4-BE49-F238E27FC236}">
                <a16:creationId xmlns:a16="http://schemas.microsoft.com/office/drawing/2014/main" id="{35B8894B-4A72-427A-B1D1-C5AF5CBB23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1" name="Oval 30">
              <a:extLst>
                <a:ext uri="{FF2B5EF4-FFF2-40B4-BE49-F238E27FC236}">
                  <a16:creationId xmlns:a16="http://schemas.microsoft.com/office/drawing/2014/main" id="{A3E574B9-86C7-4F7B-B550-D02C32ECB6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2" name="Oval 31">
              <a:extLst>
                <a:ext uri="{FF2B5EF4-FFF2-40B4-BE49-F238E27FC236}">
                  <a16:creationId xmlns:a16="http://schemas.microsoft.com/office/drawing/2014/main" id="{84338354-6A9B-4F69-AE40-C4443BD98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Slide Number Placeholder 3">
            <a:extLst>
              <a:ext uri="{FF2B5EF4-FFF2-40B4-BE49-F238E27FC236}">
                <a16:creationId xmlns:a16="http://schemas.microsoft.com/office/drawing/2014/main" id="{463317E6-26C4-8C4B-BB62-64A61F51D3CF}"/>
              </a:ext>
            </a:extLst>
          </p:cNvPr>
          <p:cNvSpPr>
            <a:spLocks noGrp="1"/>
          </p:cNvSpPr>
          <p:nvPr>
            <p:ph type="sldNum" sz="quarter" idx="12"/>
          </p:nvPr>
        </p:nvSpPr>
        <p:spPr>
          <a:xfrm>
            <a:off x="11311128" y="6272784"/>
            <a:ext cx="640080" cy="365125"/>
          </a:xfrm>
        </p:spPr>
        <p:txBody>
          <a:bodyPr>
            <a:normAutofit/>
          </a:bodyPr>
          <a:lstStyle/>
          <a:p>
            <a:pPr>
              <a:spcAft>
                <a:spcPts val="600"/>
              </a:spcAft>
            </a:pPr>
            <a:fld id="{312CC964-A50B-4C29-B4E4-2C30BB34CCF3}" type="slidenum">
              <a:rPr lang="en-US" smtClean="0"/>
              <a:pPr>
                <a:spcAft>
                  <a:spcPts val="600"/>
                </a:spcAft>
              </a:pPr>
              <a:t>9</a:t>
            </a:fld>
            <a:endParaRPr lang="en-US"/>
          </a:p>
        </p:txBody>
      </p:sp>
      <p:graphicFrame>
        <p:nvGraphicFramePr>
          <p:cNvPr id="6" name="Content Placeholder 2">
            <a:extLst>
              <a:ext uri="{FF2B5EF4-FFF2-40B4-BE49-F238E27FC236}">
                <a16:creationId xmlns:a16="http://schemas.microsoft.com/office/drawing/2014/main" id="{B090959F-35D6-4AA0-9305-A411F297DFE6}"/>
              </a:ext>
            </a:extLst>
          </p:cNvPr>
          <p:cNvGraphicFramePr>
            <a:graphicFrameLocks noGrp="1"/>
          </p:cNvGraphicFramePr>
          <p:nvPr>
            <p:ph idx="1"/>
            <p:extLst>
              <p:ext uri="{D42A27DB-BD31-4B8C-83A1-F6EECF244321}">
                <p14:modId xmlns:p14="http://schemas.microsoft.com/office/powerpoint/2010/main" val="312074567"/>
              </p:ext>
            </p:extLst>
          </p:nvPr>
        </p:nvGraphicFramePr>
        <p:xfrm>
          <a:off x="622300" y="639763"/>
          <a:ext cx="6572250" cy="55880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99809592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Wood Type">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C6AE0645-98FF-411B-B0E9-59ABD78A0C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{7BA8C7B1-4BDD-0046-BB1B-12A401E5CD21}tf10001070</Template>
  <TotalTime>17491</TotalTime>
  <Words>565</Words>
  <Application>Microsoft Macintosh PowerPoint</Application>
  <PresentationFormat>Widescreen</PresentationFormat>
  <Paragraphs>132</Paragraphs>
  <Slides>19</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vt:lpstr>
      <vt:lpstr>Georgia</vt:lpstr>
      <vt:lpstr>Rockwell Extra Bold</vt:lpstr>
      <vt:lpstr>Trebuchet MS</vt:lpstr>
      <vt:lpstr>Wingdings</vt:lpstr>
      <vt:lpstr>Wood Type</vt:lpstr>
      <vt:lpstr>Top NYC Zip codes                                         to Invest in!</vt:lpstr>
      <vt:lpstr>Introduction</vt:lpstr>
      <vt:lpstr> The best NYC  Zip-codes  for Investment </vt:lpstr>
      <vt:lpstr>Exploratory Data Analysis</vt:lpstr>
      <vt:lpstr>EDA– Data Management</vt:lpstr>
      <vt:lpstr>Analysis of  Airbnb Data set </vt:lpstr>
      <vt:lpstr>Property Sales Price Trend with the Highest % Appreciation</vt:lpstr>
      <vt:lpstr>Feature Engineering</vt:lpstr>
      <vt:lpstr>Developed Metrics  after  Merging</vt:lpstr>
      <vt:lpstr>Expected ROI % vs. ROI % per Zip code</vt:lpstr>
      <vt:lpstr>Median 2017 Properties’ Values vs.  Payback Period per Zio code</vt:lpstr>
      <vt:lpstr>Feature Correlations NYC Zip codes' 2017 Property Values and Annual Rental Income</vt:lpstr>
      <vt:lpstr>NYC Zip codes' Expected Payback Years and Total Expected ROI % (Considering Home Appreciation Rate)</vt:lpstr>
      <vt:lpstr>NYC Zip codes' 2017 Value and Total Expected ROI % (Considering Home Appreciation Rate)</vt:lpstr>
      <vt:lpstr>Final Result</vt:lpstr>
      <vt:lpstr>Final Result</vt:lpstr>
      <vt:lpstr>Final Insights</vt:lpstr>
      <vt:lpstr>Further Investigations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cHALLENEG</dc:title>
  <dc:creator>Shayan Safavizadeh</dc:creator>
  <cp:lastModifiedBy>Shayan Safavizadeh</cp:lastModifiedBy>
  <cp:revision>122</cp:revision>
  <dcterms:created xsi:type="dcterms:W3CDTF">2021-02-05T19:04:18Z</dcterms:created>
  <dcterms:modified xsi:type="dcterms:W3CDTF">2021-03-02T19:35:46Z</dcterms:modified>
</cp:coreProperties>
</file>